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28.02.2022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28.02.2022</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32560" y="1124744"/>
            <a:ext cx="7406640" cy="3384376"/>
          </a:xfrm>
        </p:spPr>
        <p:txBody>
          <a:bodyPr>
            <a:normAutofit/>
          </a:bodyPr>
          <a:lstStyle/>
          <a:p>
            <a:r>
              <a:rPr lang="tr-TR" dirty="0" smtClean="0"/>
              <a:t>ÇOCUKLUK ÇAĞI KANSERLERİNDE BELİRTİ VE BULGULAR</a:t>
            </a:r>
            <a:br>
              <a:rPr lang="tr-TR"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tr-TR" b="1" dirty="0" smtClean="0"/>
              <a:t>Çocuklarda Kanser Nedenleri</a:t>
            </a:r>
            <a:endParaRPr lang="tr-TR" dirty="0"/>
          </a:p>
        </p:txBody>
      </p:sp>
      <p:sp>
        <p:nvSpPr>
          <p:cNvPr id="3" name="2 Dikdörtgen"/>
          <p:cNvSpPr/>
          <p:nvPr/>
        </p:nvSpPr>
        <p:spPr>
          <a:xfrm>
            <a:off x="539552" y="2132856"/>
            <a:ext cx="8280920" cy="1877437"/>
          </a:xfrm>
          <a:prstGeom prst="rect">
            <a:avLst/>
          </a:prstGeom>
        </p:spPr>
        <p:txBody>
          <a:bodyPr wrap="square">
            <a:spAutoFit/>
          </a:bodyPr>
          <a:lstStyle/>
          <a:p>
            <a:r>
              <a:rPr lang="tr-TR" sz="2400" dirty="0" err="1" smtClean="0"/>
              <a:t>Nörofibromatosiz</a:t>
            </a:r>
            <a:r>
              <a:rPr lang="tr-TR" sz="2400" dirty="0" smtClean="0"/>
              <a:t> tip 1: Optik </a:t>
            </a:r>
            <a:r>
              <a:rPr lang="tr-TR" sz="2400" dirty="0" err="1" smtClean="0"/>
              <a:t>gliom</a:t>
            </a:r>
            <a:r>
              <a:rPr lang="tr-TR" sz="2400" dirty="0" smtClean="0"/>
              <a:t> ve beyin tümörü </a:t>
            </a:r>
            <a:r>
              <a:rPr lang="tr-TR" sz="2000" dirty="0" smtClean="0"/>
              <a:t>KANSER RİSKİNİARTIRANGENETİKHASTALIKLAR </a:t>
            </a:r>
            <a:r>
              <a:rPr lang="tr-TR" sz="2000" dirty="0" err="1" smtClean="0"/>
              <a:t>Down</a:t>
            </a:r>
            <a:r>
              <a:rPr lang="tr-TR" sz="2000" dirty="0" smtClean="0"/>
              <a:t> </a:t>
            </a:r>
            <a:r>
              <a:rPr lang="tr-TR" sz="2400" dirty="0" smtClean="0"/>
              <a:t>sendromu: ALL </a:t>
            </a:r>
            <a:r>
              <a:rPr lang="tr-TR" sz="2400" dirty="0" err="1" smtClean="0"/>
              <a:t>Turner</a:t>
            </a:r>
            <a:r>
              <a:rPr lang="tr-TR" sz="2400" dirty="0" smtClean="0"/>
              <a:t> sendromu: </a:t>
            </a:r>
            <a:r>
              <a:rPr lang="tr-TR" sz="2400" dirty="0" err="1" smtClean="0"/>
              <a:t>Gonadoblastomİmmün</a:t>
            </a:r>
            <a:r>
              <a:rPr lang="tr-TR" sz="2400" dirty="0" smtClean="0"/>
              <a:t> yetmezlik hastalıkları(</a:t>
            </a:r>
            <a:r>
              <a:rPr lang="tr-TR" sz="2400" dirty="0" err="1" smtClean="0"/>
              <a:t>Xeroderma</a:t>
            </a:r>
            <a:r>
              <a:rPr lang="tr-TR" sz="2400" dirty="0" smtClean="0"/>
              <a:t> </a:t>
            </a:r>
            <a:r>
              <a:rPr lang="tr-TR" sz="2400" dirty="0" err="1" smtClean="0"/>
              <a:t>pigmentosum</a:t>
            </a:r>
            <a:r>
              <a:rPr lang="tr-TR" sz="2400" dirty="0" smtClean="0"/>
              <a:t>, </a:t>
            </a:r>
            <a:r>
              <a:rPr lang="tr-TR" sz="2400" dirty="0" err="1" smtClean="0"/>
              <a:t>ataxia</a:t>
            </a:r>
            <a:r>
              <a:rPr lang="tr-TR" sz="2400" dirty="0" smtClean="0"/>
              <a:t> </a:t>
            </a:r>
            <a:r>
              <a:rPr lang="tr-TR" sz="2400" dirty="0" err="1" smtClean="0"/>
              <a:t>telengiectasia</a:t>
            </a:r>
            <a:r>
              <a:rPr lang="tr-TR" sz="2400" dirty="0" smtClean="0"/>
              <a:t>): </a:t>
            </a:r>
            <a:r>
              <a:rPr lang="tr-TR" sz="2400" dirty="0" err="1" smtClean="0"/>
              <a:t>Lenfoma</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Çocukluk Çağı Kanserleri</a:t>
            </a:r>
            <a:endParaRPr lang="tr-TR" dirty="0"/>
          </a:p>
        </p:txBody>
      </p:sp>
      <p:sp>
        <p:nvSpPr>
          <p:cNvPr id="3" name="2 Dikdörtgen"/>
          <p:cNvSpPr/>
          <p:nvPr/>
        </p:nvSpPr>
        <p:spPr>
          <a:xfrm>
            <a:off x="755576" y="2132856"/>
            <a:ext cx="7848872" cy="2246769"/>
          </a:xfrm>
          <a:prstGeom prst="rect">
            <a:avLst/>
          </a:prstGeom>
        </p:spPr>
        <p:txBody>
          <a:bodyPr wrap="square">
            <a:spAutoFit/>
          </a:bodyPr>
          <a:lstStyle/>
          <a:p>
            <a:r>
              <a:rPr lang="tr-TR" sz="2800" dirty="0" smtClean="0"/>
              <a:t>Erişkinlerden çok daha nadir Tüm kanserlerin %0.5’i   15 yaşından küçük çocuklarda Yaşam koşullarında düzelme Yeni tedavi yöntemleri ve ilaçlar Daha iyi bakım hizmetleri Uzun süreli yaşam oranlarında iyileşme</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Çocukluk Çağı Kanserleri</a:t>
            </a:r>
            <a:endParaRPr lang="tr-TR" dirty="0"/>
          </a:p>
        </p:txBody>
      </p:sp>
      <p:sp>
        <p:nvSpPr>
          <p:cNvPr id="3" name="2 Dikdörtgen"/>
          <p:cNvSpPr/>
          <p:nvPr/>
        </p:nvSpPr>
        <p:spPr>
          <a:xfrm>
            <a:off x="827584" y="2276872"/>
            <a:ext cx="7776864" cy="1569660"/>
          </a:xfrm>
          <a:prstGeom prst="rect">
            <a:avLst/>
          </a:prstGeom>
        </p:spPr>
        <p:txBody>
          <a:bodyPr wrap="square">
            <a:spAutoFit/>
          </a:bodyPr>
          <a:lstStyle/>
          <a:p>
            <a:r>
              <a:rPr lang="tr-TR" sz="3200" dirty="0" smtClean="0"/>
              <a:t>Biyoloji Yayılım Tedaviye  cevap Erişkin kanserlerinden farklı </a:t>
            </a:r>
          </a:p>
          <a:p>
            <a:r>
              <a:rPr lang="tr-TR" sz="3200" dirty="0" smtClean="0"/>
              <a:t>ERKEN TANI ÖNEMLİ!</a:t>
            </a:r>
            <a:endParaRPr lang="tr-T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Primer</a:t>
            </a:r>
            <a:r>
              <a:rPr lang="tr-TR" b="1" dirty="0" smtClean="0"/>
              <a:t> yerleşim Dokular Organlar</a:t>
            </a:r>
            <a:endParaRPr lang="tr-TR" dirty="0"/>
          </a:p>
        </p:txBody>
      </p:sp>
      <p:sp>
        <p:nvSpPr>
          <p:cNvPr id="3" name="2 Dikdörtgen"/>
          <p:cNvSpPr/>
          <p:nvPr/>
        </p:nvSpPr>
        <p:spPr>
          <a:xfrm>
            <a:off x="539552" y="1988841"/>
            <a:ext cx="7992888" cy="2677656"/>
          </a:xfrm>
          <a:prstGeom prst="rect">
            <a:avLst/>
          </a:prstGeom>
        </p:spPr>
        <p:txBody>
          <a:bodyPr wrap="square">
            <a:spAutoFit/>
          </a:bodyPr>
          <a:lstStyle/>
          <a:p>
            <a:r>
              <a:rPr lang="tr-TR" sz="2400" dirty="0" smtClean="0"/>
              <a:t>Çocuklar Erişkinler </a:t>
            </a:r>
            <a:r>
              <a:rPr lang="tr-TR" sz="2400" dirty="0" err="1" smtClean="0"/>
              <a:t>Primer</a:t>
            </a:r>
            <a:r>
              <a:rPr lang="tr-TR" sz="2400" dirty="0" smtClean="0"/>
              <a:t> yerleşim  Dokular Organlar </a:t>
            </a:r>
            <a:r>
              <a:rPr lang="tr-TR" sz="2400" dirty="0" err="1" smtClean="0"/>
              <a:t>Histopatoloji</a:t>
            </a:r>
            <a:r>
              <a:rPr lang="tr-TR" sz="2400" dirty="0" smtClean="0"/>
              <a:t> </a:t>
            </a:r>
            <a:r>
              <a:rPr lang="tr-TR" sz="2400" dirty="0" err="1" smtClean="0"/>
              <a:t>Epitelyal</a:t>
            </a:r>
            <a:r>
              <a:rPr lang="tr-TR" sz="2400" dirty="0" smtClean="0"/>
              <a:t> dışı &gt;% </a:t>
            </a:r>
            <a:r>
              <a:rPr lang="tr-TR" sz="2400" dirty="0" err="1" smtClean="0"/>
              <a:t>Epitelyal</a:t>
            </a:r>
            <a:r>
              <a:rPr lang="tr-TR" sz="2400" dirty="0" smtClean="0"/>
              <a:t> &gt;%80(</a:t>
            </a:r>
            <a:r>
              <a:rPr lang="tr-TR" sz="2400" dirty="0" err="1" smtClean="0"/>
              <a:t>mezenkimal</a:t>
            </a:r>
            <a:r>
              <a:rPr lang="tr-TR" sz="2400" dirty="0" smtClean="0"/>
              <a:t>,</a:t>
            </a:r>
            <a:r>
              <a:rPr lang="tr-TR" sz="2400" dirty="0" err="1" smtClean="0"/>
              <a:t>embryonal</a:t>
            </a:r>
            <a:r>
              <a:rPr lang="tr-TR" sz="2400" dirty="0" smtClean="0"/>
              <a:t>) Başvuru evresi %80 yaygın Lokal / bölgesel Tarama </a:t>
            </a:r>
            <a:r>
              <a:rPr lang="tr-TR" sz="2400" dirty="0" err="1" smtClean="0"/>
              <a:t>Nöroblastom</a:t>
            </a:r>
            <a:r>
              <a:rPr lang="tr-TR" sz="2400" dirty="0" smtClean="0"/>
              <a:t> </a:t>
            </a:r>
            <a:r>
              <a:rPr lang="tr-TR" sz="2400" dirty="0" err="1" smtClean="0"/>
              <a:t>Mammografi</a:t>
            </a:r>
            <a:r>
              <a:rPr lang="tr-TR" sz="2400" dirty="0" smtClean="0"/>
              <a:t>(</a:t>
            </a:r>
            <a:r>
              <a:rPr lang="tr-TR" sz="2400" dirty="0" err="1" smtClean="0"/>
              <a:t>katekolaminler</a:t>
            </a:r>
            <a:r>
              <a:rPr lang="tr-TR" sz="2400" dirty="0" smtClean="0"/>
              <a:t>,USG)  Gizli kan </a:t>
            </a:r>
            <a:r>
              <a:rPr lang="tr-TR" sz="2400" dirty="0" err="1" smtClean="0"/>
              <a:t>Kolonoskopi</a:t>
            </a:r>
            <a:r>
              <a:rPr lang="tr-TR" sz="2400" dirty="0" smtClean="0"/>
              <a:t> </a:t>
            </a:r>
            <a:r>
              <a:rPr lang="tr-TR" sz="2400" dirty="0" err="1" smtClean="0"/>
              <a:t>SitolojiPSA</a:t>
            </a:r>
            <a:r>
              <a:rPr lang="tr-TR" sz="2400" dirty="0" smtClean="0"/>
              <a:t> Tedaviye yanıt Daha duyarlı Az </a:t>
            </a:r>
            <a:r>
              <a:rPr lang="tr-TR" sz="2400" dirty="0" err="1" smtClean="0"/>
              <a:t>duyarlıPrognoz</a:t>
            </a:r>
            <a:r>
              <a:rPr lang="tr-TR" sz="2400" dirty="0" smtClean="0"/>
              <a:t> (iyileşme) %70 – %40-50</a:t>
            </a: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Sık Görülen Kanserler</a:t>
            </a:r>
            <a:endParaRPr lang="tr-TR" dirty="0"/>
          </a:p>
        </p:txBody>
      </p:sp>
      <p:sp>
        <p:nvSpPr>
          <p:cNvPr id="3" name="2 Dikdörtgen"/>
          <p:cNvSpPr/>
          <p:nvPr/>
        </p:nvSpPr>
        <p:spPr>
          <a:xfrm>
            <a:off x="827584" y="1628800"/>
            <a:ext cx="7128792" cy="3785652"/>
          </a:xfrm>
          <a:prstGeom prst="rect">
            <a:avLst/>
          </a:prstGeom>
        </p:spPr>
        <p:txBody>
          <a:bodyPr wrap="square">
            <a:spAutoFit/>
          </a:bodyPr>
          <a:lstStyle/>
          <a:p>
            <a:r>
              <a:rPr lang="tr-TR" sz="2000" dirty="0" smtClean="0"/>
              <a:t>Uluslararası çocukluk çağı kanser sınıflaması (ICCC, 1996)</a:t>
            </a:r>
          </a:p>
          <a:p>
            <a:r>
              <a:rPr lang="tr-TR" sz="2000" dirty="0" smtClean="0"/>
              <a:t>1.Lösemiler</a:t>
            </a:r>
          </a:p>
          <a:p>
            <a:r>
              <a:rPr lang="tr-TR" sz="2000" dirty="0" smtClean="0"/>
              <a:t>2.Beyin ve </a:t>
            </a:r>
            <a:r>
              <a:rPr lang="tr-TR" sz="2000" dirty="0" err="1" smtClean="0"/>
              <a:t>spinal</a:t>
            </a:r>
            <a:r>
              <a:rPr lang="tr-TR" sz="2000" dirty="0" smtClean="0"/>
              <a:t> kanal tümörleri,</a:t>
            </a:r>
          </a:p>
          <a:p>
            <a:r>
              <a:rPr lang="tr-TR" sz="2000" dirty="0" smtClean="0"/>
              <a:t>3.Lenfomalar4.Sempatik sistem tümörleri</a:t>
            </a:r>
          </a:p>
          <a:p>
            <a:r>
              <a:rPr lang="tr-TR" sz="2000" dirty="0" smtClean="0"/>
              <a:t>5.</a:t>
            </a:r>
            <a:r>
              <a:rPr lang="tr-TR" sz="2000" dirty="0" err="1" smtClean="0"/>
              <a:t>Retinoblastoma</a:t>
            </a:r>
            <a:endParaRPr lang="tr-TR" sz="2000" dirty="0" smtClean="0"/>
          </a:p>
          <a:p>
            <a:r>
              <a:rPr lang="tr-TR" sz="2000" dirty="0" smtClean="0"/>
              <a:t>6.Böbrek tümörleri</a:t>
            </a:r>
          </a:p>
          <a:p>
            <a:r>
              <a:rPr lang="tr-TR" sz="2000" dirty="0" smtClean="0"/>
              <a:t>7.Karaciğer tümörleri8.Kemik tümörleri</a:t>
            </a:r>
          </a:p>
          <a:p>
            <a:r>
              <a:rPr lang="tr-TR" sz="2000" dirty="0" smtClean="0"/>
              <a:t>9.Yumuşak doku sarkomları</a:t>
            </a:r>
          </a:p>
          <a:p>
            <a:r>
              <a:rPr lang="tr-TR" sz="2000" dirty="0" smtClean="0"/>
              <a:t>10.</a:t>
            </a:r>
            <a:r>
              <a:rPr lang="tr-TR" sz="2000" dirty="0" err="1" smtClean="0"/>
              <a:t>Gonad</a:t>
            </a:r>
            <a:r>
              <a:rPr lang="tr-TR" sz="2000" dirty="0" smtClean="0"/>
              <a:t> ve </a:t>
            </a:r>
            <a:r>
              <a:rPr lang="tr-TR" sz="2000" dirty="0" err="1" smtClean="0"/>
              <a:t>germ</a:t>
            </a:r>
            <a:r>
              <a:rPr lang="tr-TR" sz="2000" dirty="0" smtClean="0"/>
              <a:t> hücreli tümörler</a:t>
            </a:r>
          </a:p>
          <a:p>
            <a:r>
              <a:rPr lang="tr-TR" sz="2000" dirty="0" smtClean="0"/>
              <a:t>11.</a:t>
            </a:r>
            <a:r>
              <a:rPr lang="tr-TR" sz="2000" dirty="0" err="1" smtClean="0"/>
              <a:t>Epitelyal</a:t>
            </a:r>
            <a:r>
              <a:rPr lang="tr-TR" sz="2000" dirty="0" smtClean="0"/>
              <a:t> tümörler</a:t>
            </a:r>
          </a:p>
          <a:p>
            <a:r>
              <a:rPr lang="tr-TR" sz="2000" dirty="0" smtClean="0"/>
              <a:t>12.Diğer </a:t>
            </a:r>
            <a:r>
              <a:rPr lang="tr-TR" sz="2000" dirty="0" err="1" smtClean="0"/>
              <a:t>malign</a:t>
            </a:r>
            <a:r>
              <a:rPr lang="tr-TR" sz="2000" dirty="0" smtClean="0"/>
              <a:t> </a:t>
            </a:r>
            <a:r>
              <a:rPr lang="tr-TR" sz="2000" dirty="0" err="1" smtClean="0"/>
              <a:t>neoplasmlar</a:t>
            </a:r>
            <a:r>
              <a:rPr lang="tr-TR" sz="2000" dirty="0" smtClean="0"/>
              <a:t/>
            </a:r>
            <a:br>
              <a:rPr lang="tr-TR" sz="2000" dirty="0" smtClean="0"/>
            </a:br>
            <a:endParaRPr lang="tr-T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404664"/>
            <a:ext cx="8534400" cy="936104"/>
          </a:xfrm>
        </p:spPr>
        <p:txBody>
          <a:bodyPr>
            <a:normAutofit fontScale="90000"/>
          </a:bodyPr>
          <a:lstStyle/>
          <a:p>
            <a:r>
              <a:rPr lang="tr-TR" dirty="0" smtClean="0"/>
              <a:t> </a:t>
            </a:r>
            <a:br>
              <a:rPr lang="tr-TR" dirty="0" smtClean="0"/>
            </a:br>
            <a:r>
              <a:rPr lang="tr-TR" b="1" dirty="0" smtClean="0"/>
              <a:t>Çocukluk Çağı Kanserlerinin Yaşa Göre Dağılımı</a:t>
            </a:r>
            <a:endParaRPr lang="tr-TR" dirty="0"/>
          </a:p>
        </p:txBody>
      </p:sp>
      <p:sp>
        <p:nvSpPr>
          <p:cNvPr id="3" name="2 Dikdörtgen"/>
          <p:cNvSpPr/>
          <p:nvPr/>
        </p:nvSpPr>
        <p:spPr>
          <a:xfrm>
            <a:off x="827584" y="2136339"/>
            <a:ext cx="8064896" cy="2308324"/>
          </a:xfrm>
          <a:prstGeom prst="rect">
            <a:avLst/>
          </a:prstGeom>
        </p:spPr>
        <p:txBody>
          <a:bodyPr wrap="square">
            <a:spAutoFit/>
          </a:bodyPr>
          <a:lstStyle/>
          <a:p>
            <a:r>
              <a:rPr lang="tr-TR" dirty="0" smtClean="0"/>
              <a:t>Erken çocukluk dönemi(İlk 5 yaş)</a:t>
            </a:r>
            <a:r>
              <a:rPr lang="tr-TR" dirty="0" err="1" smtClean="0"/>
              <a:t>Embriyonel</a:t>
            </a:r>
            <a:r>
              <a:rPr lang="tr-TR" dirty="0" smtClean="0"/>
              <a:t> tümörler </a:t>
            </a:r>
            <a:r>
              <a:rPr lang="tr-TR" dirty="0" err="1" smtClean="0"/>
              <a:t>Wilms</a:t>
            </a:r>
            <a:r>
              <a:rPr lang="tr-TR" dirty="0" smtClean="0"/>
              <a:t> Tümörü</a:t>
            </a:r>
          </a:p>
          <a:p>
            <a:r>
              <a:rPr lang="tr-TR" dirty="0" err="1" smtClean="0"/>
              <a:t>Retinoblastom</a:t>
            </a:r>
            <a:endParaRPr lang="tr-TR" dirty="0" smtClean="0"/>
          </a:p>
          <a:p>
            <a:r>
              <a:rPr lang="tr-TR" dirty="0" err="1" smtClean="0"/>
              <a:t>Rabdomyosarkom</a:t>
            </a:r>
            <a:endParaRPr lang="tr-TR" dirty="0" smtClean="0"/>
          </a:p>
          <a:p>
            <a:r>
              <a:rPr lang="tr-TR" dirty="0" err="1" smtClean="0"/>
              <a:t>Medulloblastoma</a:t>
            </a:r>
            <a:r>
              <a:rPr lang="tr-TR" dirty="0" smtClean="0"/>
              <a:t> </a:t>
            </a:r>
            <a:r>
              <a:rPr lang="tr-TR" dirty="0" err="1" smtClean="0"/>
              <a:t>Nöroblastom</a:t>
            </a:r>
            <a:endParaRPr lang="tr-TR" dirty="0" smtClean="0"/>
          </a:p>
          <a:p>
            <a:r>
              <a:rPr lang="tr-TR" dirty="0" smtClean="0"/>
              <a:t>2-5 yaş Akut </a:t>
            </a:r>
            <a:r>
              <a:rPr lang="tr-TR" dirty="0" err="1" smtClean="0"/>
              <a:t>Lenfoblastik</a:t>
            </a:r>
            <a:r>
              <a:rPr lang="tr-TR" dirty="0" smtClean="0"/>
              <a:t> Lösemi </a:t>
            </a:r>
            <a:r>
              <a:rPr lang="tr-TR" dirty="0" err="1" smtClean="0"/>
              <a:t>Hodgkin</a:t>
            </a:r>
            <a:r>
              <a:rPr lang="tr-TR" dirty="0" smtClean="0"/>
              <a:t> dışı </a:t>
            </a:r>
            <a:r>
              <a:rPr lang="tr-TR" dirty="0" err="1" smtClean="0"/>
              <a:t>malign</a:t>
            </a:r>
            <a:r>
              <a:rPr lang="tr-TR" dirty="0" smtClean="0"/>
              <a:t> </a:t>
            </a:r>
            <a:r>
              <a:rPr lang="tr-TR" dirty="0" err="1" smtClean="0"/>
              <a:t>lenfoma</a:t>
            </a:r>
            <a:r>
              <a:rPr lang="tr-TR" dirty="0" smtClean="0"/>
              <a:t> </a:t>
            </a:r>
            <a:r>
              <a:rPr lang="tr-TR" dirty="0" err="1" smtClean="0"/>
              <a:t>Wilms</a:t>
            </a:r>
            <a:r>
              <a:rPr lang="tr-TR" dirty="0" smtClean="0"/>
              <a:t> Tümörü </a:t>
            </a:r>
            <a:r>
              <a:rPr lang="tr-TR" dirty="0" err="1" smtClean="0"/>
              <a:t>Nöroblastoma</a:t>
            </a:r>
            <a:endParaRPr lang="tr-TR" dirty="0" smtClean="0"/>
          </a:p>
          <a:p>
            <a:r>
              <a:rPr lang="tr-TR" dirty="0" err="1" smtClean="0"/>
              <a:t>AdölesanHodgkin</a:t>
            </a:r>
            <a:r>
              <a:rPr lang="tr-TR" dirty="0" smtClean="0"/>
              <a:t> </a:t>
            </a:r>
            <a:r>
              <a:rPr lang="tr-TR" dirty="0" err="1" smtClean="0"/>
              <a:t>lenfoma</a:t>
            </a:r>
            <a:r>
              <a:rPr lang="tr-TR" dirty="0" smtClean="0"/>
              <a:t> Kemik Tümörleri </a:t>
            </a:r>
            <a:r>
              <a:rPr lang="tr-TR" dirty="0" err="1" smtClean="0"/>
              <a:t>Germ</a:t>
            </a:r>
            <a:r>
              <a:rPr lang="tr-TR" dirty="0" smtClean="0"/>
              <a:t> Hücre T.</a:t>
            </a:r>
            <a:r>
              <a:rPr lang="tr-TR" dirty="0" err="1" smtClean="0"/>
              <a:t>Tiroid</a:t>
            </a:r>
            <a:r>
              <a:rPr lang="tr-TR" dirty="0" smtClean="0"/>
              <a:t> </a:t>
            </a:r>
            <a:r>
              <a:rPr lang="tr-TR" dirty="0" err="1" smtClean="0"/>
              <a:t>Ca</a:t>
            </a:r>
            <a:r>
              <a:rPr lang="tr-TR" dirty="0" smtClean="0"/>
              <a:t> </a:t>
            </a:r>
            <a:r>
              <a:rPr lang="tr-TR" dirty="0" err="1" smtClean="0"/>
              <a:t>Malign</a:t>
            </a:r>
            <a:r>
              <a:rPr lang="tr-TR" dirty="0" smtClean="0"/>
              <a:t> </a:t>
            </a:r>
            <a:r>
              <a:rPr lang="tr-TR" dirty="0" err="1" smtClean="0"/>
              <a:t>melanom</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 Çağı Kanserlerinde Belirti ve Bulgular</a:t>
            </a:r>
            <a:endParaRPr lang="tr-TR" dirty="0"/>
          </a:p>
        </p:txBody>
      </p:sp>
      <p:sp>
        <p:nvSpPr>
          <p:cNvPr id="3" name="2 Dikdörtgen"/>
          <p:cNvSpPr/>
          <p:nvPr/>
        </p:nvSpPr>
        <p:spPr>
          <a:xfrm>
            <a:off x="971600" y="3105835"/>
            <a:ext cx="8064896" cy="830997"/>
          </a:xfrm>
          <a:prstGeom prst="rect">
            <a:avLst/>
          </a:prstGeom>
        </p:spPr>
        <p:txBody>
          <a:bodyPr wrap="square">
            <a:spAutoFit/>
          </a:bodyPr>
          <a:lstStyle/>
          <a:p>
            <a:r>
              <a:rPr lang="tr-TR" sz="2400" dirty="0" smtClean="0"/>
              <a:t>Tümörün </a:t>
            </a:r>
            <a:r>
              <a:rPr lang="tr-TR" sz="2400" dirty="0" err="1" smtClean="0"/>
              <a:t>primer</a:t>
            </a:r>
            <a:r>
              <a:rPr lang="tr-TR" sz="2400" dirty="0" smtClean="0"/>
              <a:t> ya da </a:t>
            </a:r>
            <a:r>
              <a:rPr lang="tr-TR" sz="2400" dirty="0" err="1" smtClean="0"/>
              <a:t>metastatik</a:t>
            </a:r>
            <a:r>
              <a:rPr lang="tr-TR" sz="2400" dirty="0" smtClean="0"/>
              <a:t> bölgesindeki kitlesel etkisi </a:t>
            </a:r>
            <a:r>
              <a:rPr lang="tr-TR" sz="2400" dirty="0" err="1" smtClean="0"/>
              <a:t>Paraneoplastik</a:t>
            </a:r>
            <a:r>
              <a:rPr lang="tr-TR" sz="2400" dirty="0" smtClean="0"/>
              <a:t> sendrom</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Öncelikle Kanser Düşündüren Belirti ve Bulgular</a:t>
            </a:r>
            <a:endParaRPr lang="tr-TR" dirty="0"/>
          </a:p>
        </p:txBody>
      </p:sp>
      <p:sp>
        <p:nvSpPr>
          <p:cNvPr id="3" name="2 Dikdörtgen"/>
          <p:cNvSpPr/>
          <p:nvPr/>
        </p:nvSpPr>
        <p:spPr>
          <a:xfrm>
            <a:off x="467544" y="2274838"/>
            <a:ext cx="8424936" cy="1631216"/>
          </a:xfrm>
          <a:prstGeom prst="rect">
            <a:avLst/>
          </a:prstGeom>
        </p:spPr>
        <p:txBody>
          <a:bodyPr wrap="square">
            <a:spAutoFit/>
          </a:bodyPr>
          <a:lstStyle/>
          <a:p>
            <a:r>
              <a:rPr lang="tr-TR" sz="2000" dirty="0" smtClean="0"/>
              <a:t>Kilo kaybı ve açıklanamayan ateş</a:t>
            </a:r>
          </a:p>
          <a:p>
            <a:r>
              <a:rPr lang="tr-TR" sz="2000" dirty="0" smtClean="0"/>
              <a:t> Tüm kanserler </a:t>
            </a:r>
            <a:r>
              <a:rPr lang="tr-TR" sz="2000" dirty="0" err="1" smtClean="0"/>
              <a:t>Malignitelerde</a:t>
            </a:r>
            <a:r>
              <a:rPr lang="tr-TR" sz="2000" dirty="0" smtClean="0"/>
              <a:t> Nedeni bilinmeyen - uzun süreli ateşin görülme sıklığı: %10 Ateş Akut lösemi </a:t>
            </a:r>
            <a:r>
              <a:rPr lang="tr-TR" sz="2000" dirty="0" err="1" smtClean="0"/>
              <a:t>Malign</a:t>
            </a:r>
            <a:r>
              <a:rPr lang="tr-TR" sz="2000" dirty="0" smtClean="0"/>
              <a:t> </a:t>
            </a:r>
            <a:r>
              <a:rPr lang="tr-TR" sz="2000" dirty="0" err="1" smtClean="0"/>
              <a:t>lenfoma</a:t>
            </a:r>
            <a:r>
              <a:rPr lang="tr-TR" sz="2000" dirty="0" smtClean="0"/>
              <a:t> </a:t>
            </a:r>
            <a:r>
              <a:rPr lang="tr-TR" sz="2000" dirty="0" err="1" smtClean="0"/>
              <a:t>Hodgkin</a:t>
            </a:r>
            <a:r>
              <a:rPr lang="tr-TR" sz="2000" dirty="0" smtClean="0"/>
              <a:t> </a:t>
            </a:r>
            <a:r>
              <a:rPr lang="tr-TR" sz="2000" dirty="0" err="1" smtClean="0"/>
              <a:t>lenfoma</a:t>
            </a:r>
            <a:r>
              <a:rPr lang="tr-TR" sz="2000" dirty="0" smtClean="0"/>
              <a:t>  </a:t>
            </a:r>
            <a:r>
              <a:rPr lang="tr-TR" sz="2000" dirty="0" err="1" smtClean="0"/>
              <a:t>Anaplazik</a:t>
            </a:r>
            <a:r>
              <a:rPr lang="tr-TR" sz="2000" dirty="0" smtClean="0"/>
              <a:t> büyük hücreli </a:t>
            </a:r>
            <a:r>
              <a:rPr lang="tr-TR" sz="2000" dirty="0" err="1" smtClean="0"/>
              <a:t>lenfoma</a:t>
            </a:r>
            <a:r>
              <a:rPr lang="tr-TR" sz="2000" dirty="0" smtClean="0"/>
              <a:t> </a:t>
            </a:r>
            <a:r>
              <a:rPr lang="tr-TR" sz="2000" dirty="0" err="1" smtClean="0"/>
              <a:t>Ewing</a:t>
            </a:r>
            <a:r>
              <a:rPr lang="tr-TR" sz="2000" dirty="0" smtClean="0"/>
              <a:t> sarkoma </a:t>
            </a:r>
            <a:r>
              <a:rPr lang="tr-TR" sz="2000" dirty="0" err="1" smtClean="0"/>
              <a:t>Nöroblastoma</a:t>
            </a:r>
            <a:r>
              <a:rPr lang="tr-TR" sz="2000" dirty="0" smtClean="0"/>
              <a:t> Hastalığın bulgusu (</a:t>
            </a:r>
            <a:r>
              <a:rPr lang="tr-TR" sz="2000" dirty="0" err="1" smtClean="0"/>
              <a:t>Primer</a:t>
            </a:r>
            <a:r>
              <a:rPr lang="tr-TR" sz="2000" dirty="0" smtClean="0"/>
              <a:t> </a:t>
            </a:r>
            <a:r>
              <a:rPr lang="tr-TR" sz="2000" dirty="0" err="1" smtClean="0"/>
              <a:t>malignite</a:t>
            </a:r>
            <a:r>
              <a:rPr lang="tr-TR" sz="2000" dirty="0" smtClean="0"/>
              <a:t>) Enfeksiyonlar (</a:t>
            </a:r>
            <a:r>
              <a:rPr lang="tr-TR" sz="2000" dirty="0" err="1" smtClean="0"/>
              <a:t>Nötrofil</a:t>
            </a:r>
            <a:r>
              <a:rPr lang="tr-TR" sz="2000" dirty="0" smtClean="0"/>
              <a:t> sayısının düşük olmasına bağlı olarak gelişen)</a:t>
            </a:r>
            <a:endParaRPr lang="tr-T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İncelenmeye alınmalıdır</a:t>
            </a:r>
            <a:endParaRPr lang="tr-TR" dirty="0"/>
          </a:p>
        </p:txBody>
      </p:sp>
      <p:sp>
        <p:nvSpPr>
          <p:cNvPr id="3" name="2 Dikdörtgen"/>
          <p:cNvSpPr/>
          <p:nvPr/>
        </p:nvSpPr>
        <p:spPr>
          <a:xfrm>
            <a:off x="755576" y="1988840"/>
            <a:ext cx="8064896" cy="1938992"/>
          </a:xfrm>
          <a:prstGeom prst="rect">
            <a:avLst/>
          </a:prstGeom>
        </p:spPr>
        <p:txBody>
          <a:bodyPr wrap="square">
            <a:spAutoFit/>
          </a:bodyPr>
          <a:lstStyle/>
          <a:p>
            <a:r>
              <a:rPr lang="tr-TR" sz="2400" dirty="0" smtClean="0"/>
              <a:t>Daha sık olarak ateşle birlikte Kemik ağrısı Ağırlık kaybı Solukluk Ele gelen kitle Tam kan sayımı </a:t>
            </a:r>
            <a:r>
              <a:rPr lang="tr-TR" sz="2400" dirty="0" err="1" smtClean="0"/>
              <a:t>Periferik</a:t>
            </a:r>
            <a:r>
              <a:rPr lang="tr-TR" sz="2400" dirty="0" smtClean="0"/>
              <a:t> yayma </a:t>
            </a:r>
            <a:r>
              <a:rPr lang="tr-TR" sz="2400" dirty="0" err="1" smtClean="0"/>
              <a:t>Sedimentasyon</a:t>
            </a:r>
            <a:r>
              <a:rPr lang="tr-TR" sz="2400" dirty="0" smtClean="0"/>
              <a:t> Laktik </a:t>
            </a:r>
            <a:r>
              <a:rPr lang="tr-TR" sz="2400" dirty="0" err="1" smtClean="0"/>
              <a:t>dehidrogenaz</a:t>
            </a:r>
            <a:r>
              <a:rPr lang="tr-TR" sz="2400" dirty="0" smtClean="0"/>
              <a:t> (LDH) Ürik asit İncelenmeye alınmalıdır Tanı konulamazsa Akciğer </a:t>
            </a:r>
            <a:r>
              <a:rPr lang="tr-TR" sz="2400" dirty="0" err="1" smtClean="0"/>
              <a:t>grafisi</a:t>
            </a:r>
            <a:r>
              <a:rPr lang="tr-TR" sz="2400" dirty="0" smtClean="0"/>
              <a:t> </a:t>
            </a:r>
            <a:r>
              <a:rPr lang="tr-TR" sz="2400" dirty="0" err="1" smtClean="0"/>
              <a:t>Abdominal</a:t>
            </a:r>
            <a:r>
              <a:rPr lang="tr-TR" sz="2400" dirty="0" smtClean="0"/>
              <a:t> ultrasonografi Kemik iliği</a:t>
            </a:r>
            <a:endParaRPr lang="tr-T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Öncelikle Kanser Düşündüren Belirti ve Bulgular</a:t>
            </a:r>
            <a:endParaRPr lang="tr-TR" dirty="0"/>
          </a:p>
        </p:txBody>
      </p:sp>
      <p:sp>
        <p:nvSpPr>
          <p:cNvPr id="3" name="2 Dikdörtgen"/>
          <p:cNvSpPr/>
          <p:nvPr/>
        </p:nvSpPr>
        <p:spPr>
          <a:xfrm>
            <a:off x="395536" y="2636912"/>
            <a:ext cx="8568952" cy="830997"/>
          </a:xfrm>
          <a:prstGeom prst="rect">
            <a:avLst/>
          </a:prstGeom>
        </p:spPr>
        <p:txBody>
          <a:bodyPr wrap="square">
            <a:spAutoFit/>
          </a:bodyPr>
          <a:lstStyle/>
          <a:p>
            <a:r>
              <a:rPr lang="tr-TR" sz="2400" dirty="0" err="1" smtClean="0"/>
              <a:t>Peteşi</a:t>
            </a:r>
            <a:r>
              <a:rPr lang="tr-TR" sz="2400" dirty="0" smtClean="0"/>
              <a:t>, </a:t>
            </a:r>
            <a:r>
              <a:rPr lang="tr-TR" sz="2400" dirty="0" err="1" smtClean="0"/>
              <a:t>sitopeni</a:t>
            </a:r>
            <a:r>
              <a:rPr lang="tr-TR" sz="2400" dirty="0" smtClean="0"/>
              <a:t> Lösemi, NHL, NBL </a:t>
            </a:r>
            <a:r>
              <a:rPr lang="tr-TR" sz="2400" dirty="0" err="1" smtClean="0"/>
              <a:t>Subkutan</a:t>
            </a:r>
            <a:r>
              <a:rPr lang="tr-TR" sz="2400" dirty="0" smtClean="0"/>
              <a:t> nodül Lösemi, NBL, LCH</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Kanserli Çocuk</a:t>
            </a:r>
            <a:endParaRPr lang="tr-TR" dirty="0"/>
          </a:p>
        </p:txBody>
      </p:sp>
      <p:sp>
        <p:nvSpPr>
          <p:cNvPr id="3" name="2 Dikdörtgen"/>
          <p:cNvSpPr/>
          <p:nvPr/>
        </p:nvSpPr>
        <p:spPr>
          <a:xfrm>
            <a:off x="611560" y="1628800"/>
            <a:ext cx="7848872" cy="2585323"/>
          </a:xfrm>
          <a:prstGeom prst="rect">
            <a:avLst/>
          </a:prstGeom>
        </p:spPr>
        <p:txBody>
          <a:bodyPr wrap="square">
            <a:spAutoFit/>
          </a:bodyPr>
          <a:lstStyle/>
          <a:p>
            <a:pPr algn="just"/>
            <a:r>
              <a:rPr lang="tr-TR" dirty="0" smtClean="0"/>
              <a:t>O limana ulaşmak istemiyorum, Batmak istiyorum sebepsiz yere en dibe. Bu sınırsız karamsarlıklar niye? Yitirmekten mi korkuyorsunuz beni? Hayır! ! ! Umutları olan ben, Yitirmedim daha kuvvetimi. Ne oldu sizlere? Anne, baba ve dostlarım Nerede o iyimser düşleriniz? Bir şato kurdum zamanında O yüce sevginizle. Şimdi siz o değilsiniz sanki, Sanki bir şey var sizi inciten. Merhametsizce her yanımı saran şey de ne? Kocaman bir çaresizlik ve soğuk, Çok soğuk, ısıt beni anne... Anne, biliyorum.Bir ölü var. Ama kim? Niye? Uç diyorsun baba.Nasıl? Kanadı kırık bir martıyım. Ölüyüm çoktan, yenildim. Bir tümöre, çaresizliğime...</a:t>
            </a:r>
            <a:br>
              <a:rPr lang="tr-TR" dirty="0" smtClean="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tr-TR" b="1" dirty="0" smtClean="0"/>
              <a:t>Çocuklarda Öncelikle Kanser Düşündüren Belirti ve Bulgular</a:t>
            </a:r>
            <a:endParaRPr lang="tr-TR" dirty="0"/>
          </a:p>
        </p:txBody>
      </p:sp>
      <p:sp>
        <p:nvSpPr>
          <p:cNvPr id="3" name="2 Dikdörtgen"/>
          <p:cNvSpPr/>
          <p:nvPr/>
        </p:nvSpPr>
        <p:spPr>
          <a:xfrm>
            <a:off x="899592" y="2420888"/>
            <a:ext cx="6912768" cy="523220"/>
          </a:xfrm>
          <a:prstGeom prst="rect">
            <a:avLst/>
          </a:prstGeom>
        </p:spPr>
        <p:txBody>
          <a:bodyPr wrap="square">
            <a:spAutoFit/>
          </a:bodyPr>
          <a:lstStyle/>
          <a:p>
            <a:r>
              <a:rPr lang="tr-TR" sz="2800" dirty="0" err="1" smtClean="0"/>
              <a:t>Makülopapüler</a:t>
            </a:r>
            <a:r>
              <a:rPr lang="tr-TR" sz="2800" dirty="0" smtClean="0"/>
              <a:t> döküntü LCH</a:t>
            </a:r>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tr-TR" b="1" dirty="0" smtClean="0"/>
              <a:t>Çocuklarda Öncelikle Kanser Düşündüren Belirti ve Bulgular</a:t>
            </a:r>
            <a:endParaRPr lang="tr-TR" dirty="0"/>
          </a:p>
        </p:txBody>
      </p:sp>
      <p:sp>
        <p:nvSpPr>
          <p:cNvPr id="3" name="2 Dikdörtgen"/>
          <p:cNvSpPr/>
          <p:nvPr/>
        </p:nvSpPr>
        <p:spPr>
          <a:xfrm>
            <a:off x="683568" y="3105835"/>
            <a:ext cx="7992888" cy="954107"/>
          </a:xfrm>
          <a:prstGeom prst="rect">
            <a:avLst/>
          </a:prstGeom>
        </p:spPr>
        <p:txBody>
          <a:bodyPr wrap="square">
            <a:spAutoFit/>
          </a:bodyPr>
          <a:lstStyle/>
          <a:p>
            <a:r>
              <a:rPr lang="tr-TR" sz="2800" dirty="0" smtClean="0"/>
              <a:t>LAP (antibiyotiğe yanıtsız, uzamış) </a:t>
            </a:r>
            <a:r>
              <a:rPr lang="tr-TR" sz="2800" dirty="0" err="1" smtClean="0"/>
              <a:t>Hodgkin</a:t>
            </a:r>
            <a:r>
              <a:rPr lang="tr-TR" sz="2800" dirty="0" smtClean="0"/>
              <a:t>, NHL, lösemi</a:t>
            </a:r>
            <a:endParaRPr lang="tr-T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Öncelikle Kanser Düşündüren Belirti ve Bulgular</a:t>
            </a:r>
            <a:endParaRPr lang="tr-TR" dirty="0"/>
          </a:p>
        </p:txBody>
      </p:sp>
      <p:sp>
        <p:nvSpPr>
          <p:cNvPr id="3" name="2 Dikdörtgen"/>
          <p:cNvSpPr/>
          <p:nvPr/>
        </p:nvSpPr>
        <p:spPr>
          <a:xfrm>
            <a:off x="683568" y="2420888"/>
            <a:ext cx="7992888" cy="1938992"/>
          </a:xfrm>
          <a:prstGeom prst="rect">
            <a:avLst/>
          </a:prstGeom>
        </p:spPr>
        <p:txBody>
          <a:bodyPr wrap="square">
            <a:spAutoFit/>
          </a:bodyPr>
          <a:lstStyle/>
          <a:p>
            <a:r>
              <a:rPr lang="tr-TR" sz="2400" dirty="0" err="1" smtClean="0"/>
              <a:t>Başağrısı</a:t>
            </a:r>
            <a:r>
              <a:rPr lang="tr-TR" sz="2400" dirty="0" smtClean="0"/>
              <a:t> uykudan uyandırma sabahları tekrarlama şiddetli olup kapasiteyi bozma Sıklık ve şiddetinde artma </a:t>
            </a:r>
            <a:r>
              <a:rPr lang="tr-TR" sz="2400" dirty="0" err="1" smtClean="0"/>
              <a:t>başağrısı</a:t>
            </a:r>
            <a:r>
              <a:rPr lang="tr-TR" sz="2400" dirty="0" smtClean="0"/>
              <a:t>, sabah kusmaları </a:t>
            </a:r>
            <a:r>
              <a:rPr lang="tr-TR" sz="2400" dirty="0" err="1" smtClean="0"/>
              <a:t>Kranial</a:t>
            </a:r>
            <a:r>
              <a:rPr lang="tr-TR" sz="2400" dirty="0" smtClean="0"/>
              <a:t> sinir felçleri, </a:t>
            </a:r>
            <a:r>
              <a:rPr lang="tr-TR" sz="2400" dirty="0" err="1" smtClean="0"/>
              <a:t>ataksi</a:t>
            </a:r>
            <a:r>
              <a:rPr lang="tr-TR" sz="2400" dirty="0" smtClean="0"/>
              <a:t> </a:t>
            </a:r>
            <a:r>
              <a:rPr lang="tr-TR" sz="2400" dirty="0" err="1" smtClean="0"/>
              <a:t>afebril</a:t>
            </a:r>
            <a:r>
              <a:rPr lang="tr-TR" sz="2400" dirty="0" smtClean="0"/>
              <a:t> </a:t>
            </a:r>
            <a:r>
              <a:rPr lang="tr-TR" sz="2400" dirty="0" err="1" smtClean="0"/>
              <a:t>fokal</a:t>
            </a:r>
            <a:r>
              <a:rPr lang="tr-TR" sz="2400" dirty="0" smtClean="0"/>
              <a:t> nöbet </a:t>
            </a:r>
            <a:r>
              <a:rPr lang="tr-TR" sz="2400" dirty="0" err="1" smtClean="0"/>
              <a:t>dilate</a:t>
            </a:r>
            <a:r>
              <a:rPr lang="tr-TR" sz="2400" dirty="0" smtClean="0"/>
              <a:t> </a:t>
            </a:r>
            <a:r>
              <a:rPr lang="tr-TR" sz="2400" dirty="0" err="1" smtClean="0"/>
              <a:t>pupil</a:t>
            </a:r>
            <a:r>
              <a:rPr lang="tr-TR" sz="2400" dirty="0" smtClean="0"/>
              <a:t>, </a:t>
            </a:r>
            <a:r>
              <a:rPr lang="tr-TR" sz="2400" dirty="0" err="1" smtClean="0"/>
              <a:t>papil</a:t>
            </a:r>
            <a:r>
              <a:rPr lang="tr-TR" sz="2400" dirty="0" smtClean="0"/>
              <a:t> ödem </a:t>
            </a:r>
            <a:r>
              <a:rPr lang="tr-TR" sz="2400" dirty="0" err="1" smtClean="0"/>
              <a:t>hallüsinasyon</a:t>
            </a:r>
            <a:r>
              <a:rPr lang="tr-TR" sz="2400" dirty="0" smtClean="0"/>
              <a:t>, afazi </a:t>
            </a:r>
            <a:r>
              <a:rPr lang="tr-TR" sz="2400" dirty="0" err="1" smtClean="0"/>
              <a:t>parezi</a:t>
            </a:r>
            <a:r>
              <a:rPr lang="tr-TR" sz="2400" dirty="0" smtClean="0"/>
              <a:t>, paralizi Kafa çevresinde hızlı artış beyin tümörü</a:t>
            </a:r>
            <a:endParaRPr lang="tr-T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Öncelikle Kanser Düşündüren Belirti ve Bulgular</a:t>
            </a:r>
            <a:endParaRPr lang="tr-TR" dirty="0"/>
          </a:p>
        </p:txBody>
      </p:sp>
      <p:sp>
        <p:nvSpPr>
          <p:cNvPr id="3" name="2 Dikdörtgen"/>
          <p:cNvSpPr/>
          <p:nvPr/>
        </p:nvSpPr>
        <p:spPr>
          <a:xfrm>
            <a:off x="827584" y="2276872"/>
            <a:ext cx="7992888" cy="2677656"/>
          </a:xfrm>
          <a:prstGeom prst="rect">
            <a:avLst/>
          </a:prstGeom>
        </p:spPr>
        <p:txBody>
          <a:bodyPr wrap="square">
            <a:spAutoFit/>
          </a:bodyPr>
          <a:lstStyle/>
          <a:p>
            <a:r>
              <a:rPr lang="tr-TR" sz="2800" dirty="0" smtClean="0"/>
              <a:t>Baş ağrısı kusma </a:t>
            </a:r>
            <a:r>
              <a:rPr lang="tr-TR" sz="2800" dirty="0" err="1" smtClean="0"/>
              <a:t>papil</a:t>
            </a:r>
            <a:r>
              <a:rPr lang="tr-TR" sz="2800" dirty="0" smtClean="0"/>
              <a:t> ödemi klasik </a:t>
            </a:r>
            <a:r>
              <a:rPr lang="tr-TR" sz="2800" dirty="0" err="1" smtClean="0"/>
              <a:t>triad</a:t>
            </a:r>
            <a:r>
              <a:rPr lang="tr-TR" sz="2800" dirty="0" smtClean="0"/>
              <a:t> hastaların %30’unda görülür dikkatli nörolojik bir muayene erken tanı için görüntüleme yöntemleri baş ağrısı bulguları giderek şiddetleniyorsa bilgisayarlı tomografi (CT)</a:t>
            </a:r>
            <a:r>
              <a:rPr lang="tr-TR" sz="2800" dirty="0" err="1" smtClean="0"/>
              <a:t>magnetik</a:t>
            </a:r>
            <a:r>
              <a:rPr lang="tr-TR" sz="2800" dirty="0" smtClean="0"/>
              <a:t> rezonans görüntüleme(</a:t>
            </a:r>
            <a:r>
              <a:rPr lang="tr-TR" sz="2800" dirty="0" err="1" smtClean="0"/>
              <a:t>Progresif</a:t>
            </a:r>
            <a:r>
              <a:rPr lang="tr-TR" sz="2800" dirty="0" smtClean="0"/>
              <a:t> nörolojik bulgu olmasa bile)</a:t>
            </a:r>
            <a:endParaRPr lang="tr-T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8720"/>
            <a:ext cx="8229600" cy="648072"/>
          </a:xfrm>
        </p:spPr>
        <p:txBody>
          <a:bodyPr>
            <a:noAutofit/>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179512" y="2492896"/>
            <a:ext cx="8568952" cy="1200329"/>
          </a:xfrm>
          <a:prstGeom prst="rect">
            <a:avLst/>
          </a:prstGeom>
        </p:spPr>
        <p:txBody>
          <a:bodyPr wrap="square">
            <a:spAutoFit/>
          </a:bodyPr>
          <a:lstStyle/>
          <a:p>
            <a:r>
              <a:rPr lang="tr-TR" sz="3600" dirty="0" smtClean="0"/>
              <a:t>Göz bulguları </a:t>
            </a:r>
            <a:r>
              <a:rPr lang="tr-TR" sz="3600" dirty="0" err="1" smtClean="0"/>
              <a:t>Retinoblastom</a:t>
            </a:r>
            <a:r>
              <a:rPr lang="tr-TR" sz="3600" dirty="0" smtClean="0"/>
              <a:t> </a:t>
            </a:r>
            <a:r>
              <a:rPr lang="tr-TR" sz="3600" dirty="0" err="1" smtClean="0"/>
              <a:t>Lökokori</a:t>
            </a:r>
            <a:r>
              <a:rPr lang="tr-TR" sz="3600" dirty="0" smtClean="0"/>
              <a:t>%60 </a:t>
            </a:r>
            <a:r>
              <a:rPr lang="tr-TR" sz="3600" dirty="0" err="1" smtClean="0"/>
              <a:t>Lökokori</a:t>
            </a:r>
            <a:r>
              <a:rPr lang="tr-TR" sz="3600" dirty="0" smtClean="0"/>
              <a:t> + Şaşılık </a:t>
            </a:r>
            <a:r>
              <a:rPr lang="tr-TR" sz="3600" dirty="0" err="1" smtClean="0"/>
              <a:t>Orbital</a:t>
            </a:r>
            <a:r>
              <a:rPr lang="tr-TR" sz="3600" dirty="0" smtClean="0"/>
              <a:t> </a:t>
            </a:r>
            <a:r>
              <a:rPr lang="tr-TR" sz="3600" dirty="0" err="1" smtClean="0"/>
              <a:t>SellülitKırmızı</a:t>
            </a:r>
            <a:r>
              <a:rPr lang="tr-TR" sz="3600" dirty="0" smtClean="0"/>
              <a:t> göz</a:t>
            </a:r>
            <a:endParaRPr lang="tr-T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1043608" y="3244334"/>
            <a:ext cx="7220012" cy="461665"/>
          </a:xfrm>
          <a:prstGeom prst="rect">
            <a:avLst/>
          </a:prstGeom>
        </p:spPr>
        <p:txBody>
          <a:bodyPr wrap="square">
            <a:spAutoFit/>
          </a:bodyPr>
          <a:lstStyle/>
          <a:p>
            <a:r>
              <a:rPr lang="tr-TR" sz="2400" dirty="0" smtClean="0"/>
              <a:t>Göz bulguları </a:t>
            </a:r>
            <a:r>
              <a:rPr lang="tr-TR" sz="2400" dirty="0" err="1" smtClean="0"/>
              <a:t>propitozis</a:t>
            </a:r>
            <a:r>
              <a:rPr lang="tr-TR" sz="2400" dirty="0" smtClean="0"/>
              <a:t> </a:t>
            </a:r>
            <a:r>
              <a:rPr lang="tr-TR" sz="2400" dirty="0" err="1" smtClean="0"/>
              <a:t>retroorbital</a:t>
            </a:r>
            <a:r>
              <a:rPr lang="tr-TR" sz="2400" dirty="0" smtClean="0"/>
              <a:t> RMSAML</a:t>
            </a:r>
            <a:endParaRPr lang="tr-T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4" name="3 Dikdörtgen"/>
          <p:cNvSpPr/>
          <p:nvPr/>
        </p:nvSpPr>
        <p:spPr>
          <a:xfrm>
            <a:off x="683568" y="3105835"/>
            <a:ext cx="7272808" cy="461665"/>
          </a:xfrm>
          <a:prstGeom prst="rect">
            <a:avLst/>
          </a:prstGeom>
        </p:spPr>
        <p:txBody>
          <a:bodyPr wrap="square">
            <a:spAutoFit/>
          </a:bodyPr>
          <a:lstStyle/>
          <a:p>
            <a:r>
              <a:rPr lang="tr-TR" sz="2400" dirty="0" smtClean="0"/>
              <a:t>Göz bulguları </a:t>
            </a:r>
            <a:r>
              <a:rPr lang="tr-TR" sz="2400" dirty="0" err="1" smtClean="0"/>
              <a:t>rakun</a:t>
            </a:r>
            <a:r>
              <a:rPr lang="tr-TR" sz="2400" dirty="0" smtClean="0"/>
              <a:t> gözü </a:t>
            </a:r>
            <a:r>
              <a:rPr lang="tr-TR" sz="2400" dirty="0" err="1" smtClean="0"/>
              <a:t>horner</a:t>
            </a:r>
            <a:r>
              <a:rPr lang="tr-TR" sz="2400" dirty="0" smtClean="0"/>
              <a:t> sendromu </a:t>
            </a:r>
            <a:r>
              <a:rPr lang="tr-TR" sz="2400" dirty="0" err="1" smtClean="0"/>
              <a:t>nöroblastom</a:t>
            </a:r>
            <a:endParaRPr lang="tr-TR" sz="2400" dirty="0"/>
          </a:p>
        </p:txBody>
      </p:sp>
      <p:sp>
        <p:nvSpPr>
          <p:cNvPr id="32770" name="AutoShape 2" descr="RETİNOBLASTOMA (GÖZ KANSERİ) – Nadir Hastalıkl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2771" name="Picture 3"/>
          <p:cNvPicPr>
            <a:picLocks noChangeAspect="1" noChangeArrowheads="1"/>
          </p:cNvPicPr>
          <p:nvPr/>
        </p:nvPicPr>
        <p:blipFill>
          <a:blip r:embed="rId2" cstate="print"/>
          <a:srcRect/>
          <a:stretch>
            <a:fillRect/>
          </a:stretch>
        </p:blipFill>
        <p:spPr bwMode="auto">
          <a:xfrm>
            <a:off x="5652120" y="4149080"/>
            <a:ext cx="2543175" cy="1800225"/>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467544" y="2967335"/>
            <a:ext cx="8424936" cy="954107"/>
          </a:xfrm>
          <a:prstGeom prst="rect">
            <a:avLst/>
          </a:prstGeom>
        </p:spPr>
        <p:txBody>
          <a:bodyPr wrap="square">
            <a:spAutoFit/>
          </a:bodyPr>
          <a:lstStyle/>
          <a:p>
            <a:r>
              <a:rPr lang="tr-TR" sz="2800" dirty="0" smtClean="0"/>
              <a:t>Göz bulguları </a:t>
            </a:r>
            <a:r>
              <a:rPr lang="tr-TR" sz="2800" dirty="0" err="1" smtClean="0"/>
              <a:t>Heterokromi</a:t>
            </a:r>
            <a:r>
              <a:rPr lang="tr-TR" sz="2800" dirty="0" smtClean="0"/>
              <a:t> </a:t>
            </a:r>
            <a:r>
              <a:rPr lang="tr-TR" sz="2800" dirty="0" err="1" smtClean="0"/>
              <a:t>Nöroblastom</a:t>
            </a:r>
            <a:r>
              <a:rPr lang="tr-TR" sz="2800" dirty="0" smtClean="0"/>
              <a:t> </a:t>
            </a:r>
            <a:r>
              <a:rPr lang="tr-TR" sz="2800" dirty="0" err="1" smtClean="0"/>
              <a:t>Retinoblastom</a:t>
            </a:r>
            <a:r>
              <a:rPr lang="tr-TR" sz="2800" dirty="0" smtClean="0"/>
              <a:t> (iris </a:t>
            </a:r>
            <a:r>
              <a:rPr lang="tr-TR" sz="2800" dirty="0" err="1" smtClean="0"/>
              <a:t>neovaskülarizasyonu</a:t>
            </a:r>
            <a:r>
              <a:rPr lang="tr-TR" sz="2800" dirty="0" smtClean="0"/>
              <a:t>)</a:t>
            </a:r>
            <a:endParaRPr lang="tr-TR" sz="2800" dirty="0"/>
          </a:p>
        </p:txBody>
      </p:sp>
      <p:pic>
        <p:nvPicPr>
          <p:cNvPr id="31745" name="Picture 1"/>
          <p:cNvPicPr>
            <a:picLocks noChangeAspect="1" noChangeArrowheads="1"/>
          </p:cNvPicPr>
          <p:nvPr/>
        </p:nvPicPr>
        <p:blipFill>
          <a:blip r:embed="rId2" cstate="print"/>
          <a:srcRect/>
          <a:stretch>
            <a:fillRect/>
          </a:stretch>
        </p:blipFill>
        <p:spPr bwMode="auto">
          <a:xfrm>
            <a:off x="4932040" y="4005064"/>
            <a:ext cx="2857500" cy="187220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0648"/>
            <a:ext cx="8229600" cy="1143000"/>
          </a:xfrm>
        </p:spPr>
        <p:txBody>
          <a:bodyPr>
            <a:normAutofit fontScale="90000"/>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2882979" y="3244334"/>
            <a:ext cx="3579185" cy="369332"/>
          </a:xfrm>
          <a:prstGeom prst="rect">
            <a:avLst/>
          </a:prstGeom>
        </p:spPr>
        <p:txBody>
          <a:bodyPr wrap="none">
            <a:spAutoFit/>
          </a:bodyPr>
          <a:lstStyle/>
          <a:p>
            <a:r>
              <a:rPr lang="tr-TR" dirty="0" smtClean="0"/>
              <a:t>Göz bulguları </a:t>
            </a:r>
            <a:r>
              <a:rPr lang="tr-TR" dirty="0" err="1" smtClean="0"/>
              <a:t>Aniridi</a:t>
            </a:r>
            <a:r>
              <a:rPr lang="tr-TR" dirty="0" smtClean="0"/>
              <a:t>  </a:t>
            </a:r>
            <a:r>
              <a:rPr lang="tr-TR" dirty="0" err="1" smtClean="0"/>
              <a:t>Wilms</a:t>
            </a:r>
            <a:r>
              <a:rPr lang="tr-TR" dirty="0" smtClean="0"/>
              <a:t> tümörü</a:t>
            </a:r>
            <a:endParaRPr lang="tr-TR" dirty="0"/>
          </a:p>
        </p:txBody>
      </p:sp>
      <p:pic>
        <p:nvPicPr>
          <p:cNvPr id="30721" name="Picture 1"/>
          <p:cNvPicPr>
            <a:picLocks noChangeAspect="1" noChangeArrowheads="1"/>
          </p:cNvPicPr>
          <p:nvPr/>
        </p:nvPicPr>
        <p:blipFill>
          <a:blip r:embed="rId2" cstate="print"/>
          <a:srcRect/>
          <a:stretch>
            <a:fillRect/>
          </a:stretch>
        </p:blipFill>
        <p:spPr bwMode="auto">
          <a:xfrm>
            <a:off x="4283968" y="4725144"/>
            <a:ext cx="3790950" cy="12001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8229600" cy="1143000"/>
          </a:xfrm>
        </p:spPr>
        <p:txBody>
          <a:bodyPr>
            <a:normAutofit fontScale="90000"/>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2286000" y="2967335"/>
            <a:ext cx="4572000" cy="923330"/>
          </a:xfrm>
          <a:prstGeom prst="rect">
            <a:avLst/>
          </a:prstGeom>
        </p:spPr>
        <p:txBody>
          <a:bodyPr>
            <a:spAutoFit/>
          </a:bodyPr>
          <a:lstStyle/>
          <a:p>
            <a:r>
              <a:rPr lang="tr-TR" dirty="0" smtClean="0"/>
              <a:t>Kulaktan kronik akıntı RMS, </a:t>
            </a:r>
            <a:r>
              <a:rPr lang="tr-TR" dirty="0" err="1" smtClean="0"/>
              <a:t>LCHEksternal</a:t>
            </a:r>
            <a:r>
              <a:rPr lang="tr-TR" dirty="0" smtClean="0"/>
              <a:t> kanalda </a:t>
            </a:r>
            <a:r>
              <a:rPr lang="tr-TR" dirty="0" err="1" smtClean="0"/>
              <a:t>kitleMastoid</a:t>
            </a:r>
            <a:r>
              <a:rPr lang="tr-TR" dirty="0" smtClean="0"/>
              <a:t> şişlik, hassasiyet</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 Nedir?</a:t>
            </a:r>
            <a:endParaRPr lang="tr-TR" dirty="0"/>
          </a:p>
        </p:txBody>
      </p:sp>
      <p:sp>
        <p:nvSpPr>
          <p:cNvPr id="3" name="2 Dikdörtgen"/>
          <p:cNvSpPr/>
          <p:nvPr/>
        </p:nvSpPr>
        <p:spPr>
          <a:xfrm>
            <a:off x="539552" y="2276873"/>
            <a:ext cx="7920880" cy="954107"/>
          </a:xfrm>
          <a:prstGeom prst="rect">
            <a:avLst/>
          </a:prstGeom>
        </p:spPr>
        <p:txBody>
          <a:bodyPr wrap="square">
            <a:spAutoFit/>
          </a:bodyPr>
          <a:lstStyle/>
          <a:p>
            <a:r>
              <a:rPr lang="tr-TR" sz="2800" dirty="0" smtClean="0"/>
              <a:t>Kanser hücrelerin anormal ve kontrolsüz bir şekilde çoğalmasıdır.</a:t>
            </a:r>
            <a:endParaRPr lang="tr-T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2286000" y="3105835"/>
            <a:ext cx="4572000" cy="646331"/>
          </a:xfrm>
          <a:prstGeom prst="rect">
            <a:avLst/>
          </a:prstGeom>
        </p:spPr>
        <p:txBody>
          <a:bodyPr>
            <a:spAutoFit/>
          </a:bodyPr>
          <a:lstStyle/>
          <a:p>
            <a:r>
              <a:rPr lang="tr-TR" dirty="0" smtClean="0"/>
              <a:t>Çenede kitle, diş kaybı </a:t>
            </a:r>
            <a:r>
              <a:rPr lang="tr-TR" dirty="0" err="1" smtClean="0"/>
              <a:t>LHHBurkitt</a:t>
            </a:r>
            <a:r>
              <a:rPr lang="tr-TR" dirty="0" smtClean="0"/>
              <a:t> </a:t>
            </a:r>
            <a:r>
              <a:rPr lang="tr-TR" dirty="0" err="1" smtClean="0"/>
              <a:t>LenfomaNBLEwing</a:t>
            </a:r>
            <a:r>
              <a:rPr lang="tr-TR" dirty="0" smtClean="0"/>
              <a:t> </a:t>
            </a:r>
            <a:r>
              <a:rPr lang="tr-TR" dirty="0" err="1" smtClean="0"/>
              <a:t>sarkomRMS</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2276372" y="3244334"/>
            <a:ext cx="4591257" cy="369332"/>
          </a:xfrm>
          <a:prstGeom prst="rect">
            <a:avLst/>
          </a:prstGeom>
        </p:spPr>
        <p:txBody>
          <a:bodyPr wrap="none">
            <a:spAutoFit/>
          </a:bodyPr>
          <a:lstStyle/>
          <a:p>
            <a:r>
              <a:rPr lang="tr-TR" dirty="0" smtClean="0"/>
              <a:t>Diş eti </a:t>
            </a:r>
            <a:r>
              <a:rPr lang="tr-TR" dirty="0" err="1" smtClean="0"/>
              <a:t>hiperplazisi</a:t>
            </a:r>
            <a:r>
              <a:rPr lang="tr-TR" dirty="0" smtClean="0"/>
              <a:t> Akut </a:t>
            </a:r>
            <a:r>
              <a:rPr lang="tr-TR" dirty="0" err="1" smtClean="0"/>
              <a:t>myelomonositik</a:t>
            </a:r>
            <a:r>
              <a:rPr lang="tr-TR" dirty="0" smtClean="0"/>
              <a:t> lösemi</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3" name="2 Dikdörtgen"/>
          <p:cNvSpPr/>
          <p:nvPr/>
        </p:nvSpPr>
        <p:spPr>
          <a:xfrm>
            <a:off x="2431317" y="3244334"/>
            <a:ext cx="4281365" cy="369332"/>
          </a:xfrm>
          <a:prstGeom prst="rect">
            <a:avLst/>
          </a:prstGeom>
        </p:spPr>
        <p:txBody>
          <a:bodyPr wrap="none">
            <a:spAutoFit/>
          </a:bodyPr>
          <a:lstStyle/>
          <a:p>
            <a:r>
              <a:rPr lang="tr-TR" dirty="0" smtClean="0"/>
              <a:t>Yüz ve boyunda ödem  </a:t>
            </a:r>
            <a:r>
              <a:rPr lang="tr-TR" dirty="0" err="1" smtClean="0"/>
              <a:t>Mediastinal</a:t>
            </a:r>
            <a:r>
              <a:rPr lang="tr-TR" dirty="0" smtClean="0"/>
              <a:t> tümörler</a:t>
            </a:r>
            <a:endParaRPr lang="tr-TR" dirty="0"/>
          </a:p>
        </p:txBody>
      </p:sp>
      <p:pic>
        <p:nvPicPr>
          <p:cNvPr id="26625" name="Picture 1"/>
          <p:cNvPicPr>
            <a:picLocks noChangeAspect="1" noChangeArrowheads="1"/>
          </p:cNvPicPr>
          <p:nvPr/>
        </p:nvPicPr>
        <p:blipFill>
          <a:blip r:embed="rId2" cstate="print"/>
          <a:srcRect/>
          <a:stretch>
            <a:fillRect/>
          </a:stretch>
        </p:blipFill>
        <p:spPr bwMode="auto">
          <a:xfrm>
            <a:off x="1043608" y="4437112"/>
            <a:ext cx="2466975" cy="18478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4" name="3 Dikdörtgen"/>
          <p:cNvSpPr/>
          <p:nvPr/>
        </p:nvSpPr>
        <p:spPr>
          <a:xfrm>
            <a:off x="827584" y="2690336"/>
            <a:ext cx="7272808" cy="1323439"/>
          </a:xfrm>
          <a:prstGeom prst="rect">
            <a:avLst/>
          </a:prstGeom>
        </p:spPr>
        <p:txBody>
          <a:bodyPr wrap="square">
            <a:spAutoFit/>
          </a:bodyPr>
          <a:lstStyle/>
          <a:p>
            <a:r>
              <a:rPr lang="tr-TR" sz="2000" dirty="0" smtClean="0"/>
              <a:t>Boyunda kitle Lenf </a:t>
            </a:r>
            <a:r>
              <a:rPr lang="tr-TR" sz="2000" dirty="0" err="1" smtClean="0"/>
              <a:t>nodları</a:t>
            </a:r>
            <a:r>
              <a:rPr lang="tr-TR" sz="2000" dirty="0" smtClean="0"/>
              <a:t> V </a:t>
            </a:r>
            <a:r>
              <a:rPr lang="tr-TR" sz="2000" dirty="0" err="1" smtClean="0"/>
              <a:t>asküler</a:t>
            </a:r>
            <a:r>
              <a:rPr lang="tr-TR" sz="2000" dirty="0" smtClean="0"/>
              <a:t> </a:t>
            </a:r>
            <a:r>
              <a:rPr lang="tr-TR" sz="2000" dirty="0" err="1" smtClean="0"/>
              <a:t>malformasyonlar</a:t>
            </a:r>
            <a:r>
              <a:rPr lang="tr-TR" sz="2000" dirty="0" smtClean="0"/>
              <a:t> </a:t>
            </a:r>
            <a:r>
              <a:rPr lang="tr-TR" sz="2000" dirty="0" err="1" smtClean="0"/>
              <a:t>Benign</a:t>
            </a:r>
            <a:r>
              <a:rPr lang="tr-TR" sz="2000" dirty="0" smtClean="0"/>
              <a:t> ve </a:t>
            </a:r>
            <a:r>
              <a:rPr lang="tr-TR" sz="2000" dirty="0" err="1" smtClean="0"/>
              <a:t>malign</a:t>
            </a:r>
            <a:r>
              <a:rPr lang="tr-TR" sz="2000" dirty="0" smtClean="0"/>
              <a:t> kitleler TROGLOSSAL KİST KİSTİK HİGROMABRANKİYAL YARIK KİSTİ</a:t>
            </a:r>
            <a:br>
              <a:rPr lang="tr-TR" sz="2000" dirty="0" smtClean="0"/>
            </a:br>
            <a:endParaRPr lang="tr-TR" sz="2000" dirty="0"/>
          </a:p>
        </p:txBody>
      </p:sp>
      <p:pic>
        <p:nvPicPr>
          <p:cNvPr id="25601" name="Picture 1"/>
          <p:cNvPicPr>
            <a:picLocks noChangeAspect="1" noChangeArrowheads="1"/>
          </p:cNvPicPr>
          <p:nvPr/>
        </p:nvPicPr>
        <p:blipFill>
          <a:blip r:embed="rId2" cstate="print"/>
          <a:srcRect/>
          <a:stretch>
            <a:fillRect/>
          </a:stretch>
        </p:blipFill>
        <p:spPr bwMode="auto">
          <a:xfrm>
            <a:off x="1547664" y="3861048"/>
            <a:ext cx="1872208" cy="2457450"/>
          </a:xfrm>
          <a:prstGeom prst="rect">
            <a:avLst/>
          </a:prstGeom>
          <a:noFill/>
          <a:ln w="9525">
            <a:noFill/>
            <a:miter lim="800000"/>
            <a:headEnd/>
            <a:tailEnd/>
          </a:ln>
        </p:spPr>
      </p:pic>
      <p:pic>
        <p:nvPicPr>
          <p:cNvPr id="25602" name="Picture 2"/>
          <p:cNvPicPr>
            <a:picLocks noChangeAspect="1" noChangeArrowheads="1"/>
          </p:cNvPicPr>
          <p:nvPr/>
        </p:nvPicPr>
        <p:blipFill>
          <a:blip r:embed="rId3" cstate="print"/>
          <a:srcRect/>
          <a:stretch>
            <a:fillRect/>
          </a:stretch>
        </p:blipFill>
        <p:spPr bwMode="auto">
          <a:xfrm>
            <a:off x="6300192" y="3933056"/>
            <a:ext cx="2295525" cy="199072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5" name="4 Dikdörtgen"/>
          <p:cNvSpPr/>
          <p:nvPr/>
        </p:nvSpPr>
        <p:spPr>
          <a:xfrm>
            <a:off x="2864641" y="3244334"/>
            <a:ext cx="3905749" cy="646331"/>
          </a:xfrm>
          <a:prstGeom prst="rect">
            <a:avLst/>
          </a:prstGeom>
        </p:spPr>
        <p:txBody>
          <a:bodyPr wrap="none">
            <a:spAutoFit/>
          </a:bodyPr>
          <a:lstStyle/>
          <a:p>
            <a:endParaRPr lang="tr-TR" dirty="0" smtClean="0"/>
          </a:p>
          <a:p>
            <a:r>
              <a:rPr lang="tr-TR" dirty="0" smtClean="0"/>
              <a:t>HODGKİN LENFOMA LENFANJİYOM</a:t>
            </a:r>
            <a:endParaRPr lang="tr-TR" dirty="0"/>
          </a:p>
        </p:txBody>
      </p:sp>
      <p:pic>
        <p:nvPicPr>
          <p:cNvPr id="24577" name="Picture 1"/>
          <p:cNvPicPr>
            <a:picLocks noChangeAspect="1" noChangeArrowheads="1"/>
          </p:cNvPicPr>
          <p:nvPr/>
        </p:nvPicPr>
        <p:blipFill>
          <a:blip r:embed="rId2" cstate="print"/>
          <a:srcRect/>
          <a:stretch>
            <a:fillRect/>
          </a:stretch>
        </p:blipFill>
        <p:spPr bwMode="auto">
          <a:xfrm>
            <a:off x="5436096" y="4509120"/>
            <a:ext cx="2619375" cy="1743075"/>
          </a:xfrm>
          <a:prstGeom prst="rect">
            <a:avLst/>
          </a:prstGeom>
          <a:noFill/>
          <a:ln w="9525">
            <a:noFill/>
            <a:miter lim="800000"/>
            <a:headEnd/>
            <a:tailEnd/>
          </a:ln>
        </p:spPr>
      </p:pic>
      <p:pic>
        <p:nvPicPr>
          <p:cNvPr id="24578" name="Picture 2"/>
          <p:cNvPicPr>
            <a:picLocks noChangeAspect="1" noChangeArrowheads="1"/>
          </p:cNvPicPr>
          <p:nvPr/>
        </p:nvPicPr>
        <p:blipFill>
          <a:blip r:embed="rId3" cstate="print"/>
          <a:srcRect/>
          <a:stretch>
            <a:fillRect/>
          </a:stretch>
        </p:blipFill>
        <p:spPr bwMode="auto">
          <a:xfrm>
            <a:off x="2987824" y="1700808"/>
            <a:ext cx="2880320" cy="153352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4" name="3 Dikdörtgen"/>
          <p:cNvSpPr/>
          <p:nvPr/>
        </p:nvSpPr>
        <p:spPr>
          <a:xfrm>
            <a:off x="1331640" y="3105835"/>
            <a:ext cx="6480720" cy="369332"/>
          </a:xfrm>
          <a:prstGeom prst="rect">
            <a:avLst/>
          </a:prstGeom>
        </p:spPr>
        <p:txBody>
          <a:bodyPr wrap="square">
            <a:spAutoFit/>
          </a:bodyPr>
          <a:lstStyle/>
          <a:p>
            <a:r>
              <a:rPr lang="tr-TR" dirty="0" err="1" smtClean="0"/>
              <a:t>Toraks</a:t>
            </a:r>
            <a:r>
              <a:rPr lang="tr-TR" dirty="0" smtClean="0"/>
              <a:t> dışı kitle Yumuşak doku tümörleri Kemik tümörleri LCH</a:t>
            </a:r>
            <a:endParaRPr lang="tr-TR" dirty="0"/>
          </a:p>
        </p:txBody>
      </p:sp>
      <p:pic>
        <p:nvPicPr>
          <p:cNvPr id="23553" name="Picture 1"/>
          <p:cNvPicPr>
            <a:picLocks noChangeAspect="1" noChangeArrowheads="1"/>
          </p:cNvPicPr>
          <p:nvPr/>
        </p:nvPicPr>
        <p:blipFill>
          <a:blip r:embed="rId2" cstate="print"/>
          <a:srcRect/>
          <a:stretch>
            <a:fillRect/>
          </a:stretch>
        </p:blipFill>
        <p:spPr bwMode="auto">
          <a:xfrm>
            <a:off x="5652120" y="4293096"/>
            <a:ext cx="2686050" cy="1704975"/>
          </a:xfrm>
          <a:prstGeom prst="rect">
            <a:avLst/>
          </a:prstGeom>
          <a:noFill/>
          <a:ln w="9525">
            <a:noFill/>
            <a:miter lim="800000"/>
            <a:headEnd/>
            <a:tailEnd/>
          </a:ln>
        </p:spPr>
      </p:pic>
      <p:pic>
        <p:nvPicPr>
          <p:cNvPr id="23554" name="Picture 2"/>
          <p:cNvPicPr>
            <a:picLocks noChangeAspect="1" noChangeArrowheads="1"/>
          </p:cNvPicPr>
          <p:nvPr/>
        </p:nvPicPr>
        <p:blipFill>
          <a:blip r:embed="rId3" cstate="print"/>
          <a:srcRect/>
          <a:stretch>
            <a:fillRect/>
          </a:stretch>
        </p:blipFill>
        <p:spPr bwMode="auto">
          <a:xfrm>
            <a:off x="3131840" y="1196752"/>
            <a:ext cx="2774112" cy="1845195"/>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5" name="4 Dikdörtgen"/>
          <p:cNvSpPr/>
          <p:nvPr/>
        </p:nvSpPr>
        <p:spPr>
          <a:xfrm>
            <a:off x="2701424" y="3244334"/>
            <a:ext cx="3924472" cy="369332"/>
          </a:xfrm>
          <a:prstGeom prst="rect">
            <a:avLst/>
          </a:prstGeom>
        </p:spPr>
        <p:txBody>
          <a:bodyPr wrap="none">
            <a:spAutoFit/>
          </a:bodyPr>
          <a:lstStyle/>
          <a:p>
            <a:r>
              <a:rPr lang="tr-TR" dirty="0" err="1" smtClean="0"/>
              <a:t>Faringeal</a:t>
            </a:r>
            <a:r>
              <a:rPr lang="tr-TR" dirty="0" smtClean="0"/>
              <a:t> kitle RMSNHL </a:t>
            </a:r>
            <a:r>
              <a:rPr lang="tr-TR" dirty="0" err="1" smtClean="0"/>
              <a:t>Nazofarinks</a:t>
            </a:r>
            <a:r>
              <a:rPr lang="tr-TR" dirty="0" smtClean="0"/>
              <a:t> </a:t>
            </a:r>
            <a:r>
              <a:rPr lang="tr-TR" dirty="0" err="1" smtClean="0"/>
              <a:t>Ca</a:t>
            </a:r>
            <a:endParaRPr lang="tr-TR" dirty="0"/>
          </a:p>
        </p:txBody>
      </p:sp>
      <p:pic>
        <p:nvPicPr>
          <p:cNvPr id="22529" name="Picture 1"/>
          <p:cNvPicPr>
            <a:picLocks noChangeAspect="1" noChangeArrowheads="1"/>
          </p:cNvPicPr>
          <p:nvPr/>
        </p:nvPicPr>
        <p:blipFill>
          <a:blip r:embed="rId2" cstate="print"/>
          <a:srcRect/>
          <a:stretch>
            <a:fillRect/>
          </a:stretch>
        </p:blipFill>
        <p:spPr bwMode="auto">
          <a:xfrm>
            <a:off x="5436096" y="4221088"/>
            <a:ext cx="2619375" cy="174307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4" name="3 Dikdörtgen"/>
          <p:cNvSpPr/>
          <p:nvPr/>
        </p:nvSpPr>
        <p:spPr>
          <a:xfrm>
            <a:off x="1187624" y="3105835"/>
            <a:ext cx="6768752" cy="400110"/>
          </a:xfrm>
          <a:prstGeom prst="rect">
            <a:avLst/>
          </a:prstGeom>
        </p:spPr>
        <p:txBody>
          <a:bodyPr wrap="square">
            <a:spAutoFit/>
          </a:bodyPr>
          <a:lstStyle/>
          <a:p>
            <a:r>
              <a:rPr lang="tr-TR" sz="2000" dirty="0" smtClean="0"/>
              <a:t>Karında kitle  NHL </a:t>
            </a:r>
            <a:r>
              <a:rPr lang="tr-TR" sz="2000" dirty="0" err="1" smtClean="0"/>
              <a:t>Wilms</a:t>
            </a:r>
            <a:r>
              <a:rPr lang="tr-TR" sz="2000" dirty="0" smtClean="0"/>
              <a:t> tümörü NBL Karaciğer tümörü YDS</a:t>
            </a:r>
            <a:endParaRPr lang="tr-TR" sz="2000" dirty="0"/>
          </a:p>
        </p:txBody>
      </p:sp>
      <p:pic>
        <p:nvPicPr>
          <p:cNvPr id="21505" name="Picture 1"/>
          <p:cNvPicPr>
            <a:picLocks noChangeAspect="1" noChangeArrowheads="1"/>
          </p:cNvPicPr>
          <p:nvPr/>
        </p:nvPicPr>
        <p:blipFill>
          <a:blip r:embed="rId2" cstate="print"/>
          <a:srcRect/>
          <a:stretch>
            <a:fillRect/>
          </a:stretch>
        </p:blipFill>
        <p:spPr bwMode="auto">
          <a:xfrm>
            <a:off x="5652120" y="4437112"/>
            <a:ext cx="2638425" cy="173355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5" name="4 Dikdörtgen"/>
          <p:cNvSpPr/>
          <p:nvPr/>
        </p:nvSpPr>
        <p:spPr>
          <a:xfrm>
            <a:off x="899592" y="3105835"/>
            <a:ext cx="7272808" cy="369332"/>
          </a:xfrm>
          <a:prstGeom prst="rect">
            <a:avLst/>
          </a:prstGeom>
        </p:spPr>
        <p:txBody>
          <a:bodyPr wrap="square">
            <a:spAutoFit/>
          </a:bodyPr>
          <a:lstStyle/>
          <a:p>
            <a:r>
              <a:rPr lang="tr-TR" dirty="0" err="1" smtClean="0"/>
              <a:t>Genital</a:t>
            </a:r>
            <a:r>
              <a:rPr lang="tr-TR" dirty="0" smtClean="0"/>
              <a:t> şişlikler  </a:t>
            </a:r>
            <a:r>
              <a:rPr lang="tr-TR" dirty="0" err="1" smtClean="0"/>
              <a:t>Rabdomyosarkom</a:t>
            </a:r>
            <a:r>
              <a:rPr lang="tr-TR" dirty="0" smtClean="0"/>
              <a:t> </a:t>
            </a:r>
            <a:r>
              <a:rPr lang="tr-TR" dirty="0" err="1" smtClean="0"/>
              <a:t>Germ</a:t>
            </a:r>
            <a:r>
              <a:rPr lang="tr-TR" dirty="0" smtClean="0"/>
              <a:t> hücreli tümör Lösemi </a:t>
            </a:r>
            <a:r>
              <a:rPr lang="tr-TR" dirty="0" err="1" smtClean="0"/>
              <a:t>Lenfoma</a:t>
            </a:r>
            <a:endParaRPr lang="tr-TR" dirty="0"/>
          </a:p>
        </p:txBody>
      </p:sp>
      <p:pic>
        <p:nvPicPr>
          <p:cNvPr id="20481" name="Picture 1"/>
          <p:cNvPicPr>
            <a:picLocks noChangeAspect="1" noChangeArrowheads="1"/>
          </p:cNvPicPr>
          <p:nvPr/>
        </p:nvPicPr>
        <p:blipFill>
          <a:blip r:embed="rId2" cstate="print"/>
          <a:srcRect/>
          <a:stretch>
            <a:fillRect/>
          </a:stretch>
        </p:blipFill>
        <p:spPr bwMode="auto">
          <a:xfrm>
            <a:off x="4355976" y="4365104"/>
            <a:ext cx="3028950" cy="151447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4" name="3 Dikdörtgen"/>
          <p:cNvSpPr/>
          <p:nvPr/>
        </p:nvSpPr>
        <p:spPr>
          <a:xfrm>
            <a:off x="1331640" y="2690336"/>
            <a:ext cx="7416824" cy="1015663"/>
          </a:xfrm>
          <a:prstGeom prst="rect">
            <a:avLst/>
          </a:prstGeom>
        </p:spPr>
        <p:txBody>
          <a:bodyPr wrap="square">
            <a:spAutoFit/>
          </a:bodyPr>
          <a:lstStyle/>
          <a:p>
            <a:r>
              <a:rPr lang="tr-TR" sz="2000" dirty="0" smtClean="0"/>
              <a:t>Tekrarlayan ateş + kemik ağrısı  </a:t>
            </a:r>
            <a:r>
              <a:rPr lang="tr-TR" sz="2000" dirty="0" err="1" smtClean="0"/>
              <a:t>Ewing</a:t>
            </a:r>
            <a:r>
              <a:rPr lang="tr-TR" sz="2000" dirty="0" smtClean="0"/>
              <a:t> sarkomu NBL Lösemi </a:t>
            </a:r>
            <a:r>
              <a:rPr lang="tr-TR" sz="2000" dirty="0" err="1" smtClean="0"/>
              <a:t>Lenfoma</a:t>
            </a:r>
            <a:r>
              <a:rPr lang="tr-TR" sz="2000" dirty="0" smtClean="0"/>
              <a:t> Kas/yumuşak dokuda ağrı, kitle </a:t>
            </a:r>
            <a:r>
              <a:rPr lang="tr-TR" sz="2000" dirty="0" err="1" smtClean="0"/>
              <a:t>Osteosarkom</a:t>
            </a:r>
            <a:r>
              <a:rPr lang="tr-TR" sz="2000" dirty="0" smtClean="0"/>
              <a:t> NBLYDS Sırt ağrısı </a:t>
            </a:r>
            <a:r>
              <a:rPr lang="tr-TR" sz="2000" dirty="0" err="1" smtClean="0"/>
              <a:t>Medulla</a:t>
            </a:r>
            <a:r>
              <a:rPr lang="tr-TR" sz="2000" dirty="0" smtClean="0"/>
              <a:t> </a:t>
            </a:r>
            <a:r>
              <a:rPr lang="tr-TR" sz="2000" dirty="0" err="1" smtClean="0"/>
              <a:t>spinalis</a:t>
            </a:r>
            <a:r>
              <a:rPr lang="tr-TR" sz="2000" dirty="0" smtClean="0"/>
              <a:t> basısına yol açan lezyonlar</a:t>
            </a:r>
            <a:endParaRPr lang="tr-TR" sz="2000" dirty="0"/>
          </a:p>
        </p:txBody>
      </p:sp>
      <p:pic>
        <p:nvPicPr>
          <p:cNvPr id="19457" name="Picture 1"/>
          <p:cNvPicPr>
            <a:picLocks noChangeAspect="1" noChangeArrowheads="1"/>
          </p:cNvPicPr>
          <p:nvPr/>
        </p:nvPicPr>
        <p:blipFill>
          <a:blip r:embed="rId2" cstate="print"/>
          <a:srcRect/>
          <a:stretch>
            <a:fillRect/>
          </a:stretch>
        </p:blipFill>
        <p:spPr bwMode="auto">
          <a:xfrm>
            <a:off x="1475656" y="4293096"/>
            <a:ext cx="2886075" cy="15811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224136"/>
          </a:xfrm>
        </p:spPr>
        <p:txBody>
          <a:bodyPr>
            <a:normAutofit/>
          </a:bodyPr>
          <a:lstStyle/>
          <a:p>
            <a:r>
              <a:rPr lang="tr-TR" b="1" dirty="0" smtClean="0"/>
              <a:t>Çocuklarda Kanser Nedenleri</a:t>
            </a:r>
            <a:endParaRPr lang="tr-TR" dirty="0"/>
          </a:p>
        </p:txBody>
      </p:sp>
      <p:sp>
        <p:nvSpPr>
          <p:cNvPr id="3" name="2 Dikdörtgen"/>
          <p:cNvSpPr/>
          <p:nvPr/>
        </p:nvSpPr>
        <p:spPr>
          <a:xfrm>
            <a:off x="2552888" y="2420888"/>
            <a:ext cx="4971439" cy="1200329"/>
          </a:xfrm>
          <a:prstGeom prst="rect">
            <a:avLst/>
          </a:prstGeom>
        </p:spPr>
        <p:txBody>
          <a:bodyPr wrap="square">
            <a:spAutoFit/>
          </a:bodyPr>
          <a:lstStyle/>
          <a:p>
            <a:r>
              <a:rPr lang="tr-TR" sz="3600" dirty="0" smtClean="0"/>
              <a:t>1-ÇEVRESEL FAKTÖRLER</a:t>
            </a:r>
          </a:p>
          <a:p>
            <a:r>
              <a:rPr lang="tr-TR" sz="3600" dirty="0" smtClean="0"/>
              <a:t>2-GENETİK FAKTÖRLER</a:t>
            </a:r>
            <a:endParaRPr lang="tr-TR"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Çocuklarda Öncelikle Kanserin Araştırılmasını Gerektiren Belirti ve Bulgular</a:t>
            </a:r>
            <a:endParaRPr lang="tr-TR" sz="3200" dirty="0"/>
          </a:p>
        </p:txBody>
      </p:sp>
      <p:sp>
        <p:nvSpPr>
          <p:cNvPr id="5" name="4 Dikdörtgen"/>
          <p:cNvSpPr/>
          <p:nvPr/>
        </p:nvSpPr>
        <p:spPr>
          <a:xfrm>
            <a:off x="899592" y="3105835"/>
            <a:ext cx="7488832" cy="830997"/>
          </a:xfrm>
          <a:prstGeom prst="rect">
            <a:avLst/>
          </a:prstGeom>
        </p:spPr>
        <p:txBody>
          <a:bodyPr wrap="square">
            <a:spAutoFit/>
          </a:bodyPr>
          <a:lstStyle/>
          <a:p>
            <a:r>
              <a:rPr lang="tr-TR" sz="2400" dirty="0" err="1" smtClean="0"/>
              <a:t>Hemihipertrofi</a:t>
            </a:r>
            <a:r>
              <a:rPr lang="tr-TR" sz="2400" dirty="0" smtClean="0"/>
              <a:t>  </a:t>
            </a:r>
            <a:r>
              <a:rPr lang="tr-TR" sz="2400" dirty="0" err="1" smtClean="0"/>
              <a:t>Wilms</a:t>
            </a:r>
            <a:r>
              <a:rPr lang="tr-TR" sz="2400" dirty="0" smtClean="0"/>
              <a:t> tümörü </a:t>
            </a:r>
            <a:r>
              <a:rPr lang="tr-TR" sz="2400" dirty="0" err="1" smtClean="0"/>
              <a:t>Hepatoblastom</a:t>
            </a:r>
            <a:r>
              <a:rPr lang="tr-TR" sz="2400" dirty="0" smtClean="0"/>
              <a:t> </a:t>
            </a:r>
            <a:r>
              <a:rPr lang="tr-TR" sz="2400" dirty="0" err="1" smtClean="0"/>
              <a:t>Adrenokortikal</a:t>
            </a:r>
            <a:r>
              <a:rPr lang="tr-TR" sz="2400" dirty="0" smtClean="0"/>
              <a:t> tümör</a:t>
            </a:r>
            <a:endParaRPr lang="tr-T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Semptom ve Bulgulara Göre Kanserin Ayırıcı Tanısı</a:t>
            </a:r>
            <a:endParaRPr lang="tr-TR" dirty="0"/>
          </a:p>
        </p:txBody>
      </p:sp>
      <p:sp>
        <p:nvSpPr>
          <p:cNvPr id="3" name="2 Dikdörtgen"/>
          <p:cNvSpPr/>
          <p:nvPr/>
        </p:nvSpPr>
        <p:spPr>
          <a:xfrm>
            <a:off x="683568" y="2828836"/>
            <a:ext cx="7848872" cy="646331"/>
          </a:xfrm>
          <a:prstGeom prst="rect">
            <a:avLst/>
          </a:prstGeom>
        </p:spPr>
        <p:txBody>
          <a:bodyPr wrap="square">
            <a:spAutoFit/>
          </a:bodyPr>
          <a:lstStyle/>
          <a:p>
            <a:r>
              <a:rPr lang="tr-TR" dirty="0" smtClean="0"/>
              <a:t>Tümör Tipi Ayırıcı Tanı :Ateş ,Lösemi </a:t>
            </a:r>
            <a:r>
              <a:rPr lang="tr-TR" dirty="0" err="1" smtClean="0"/>
              <a:t>Lenfoma</a:t>
            </a:r>
            <a:r>
              <a:rPr lang="tr-TR" dirty="0" smtClean="0"/>
              <a:t> Enfeksiyon,Kusma ,</a:t>
            </a:r>
            <a:r>
              <a:rPr lang="tr-TR" dirty="0" err="1" smtClean="0"/>
              <a:t>Abdominal</a:t>
            </a:r>
            <a:r>
              <a:rPr lang="tr-TR" dirty="0" smtClean="0"/>
              <a:t> kitle,Beyin tümörü,GÖR </a:t>
            </a:r>
            <a:r>
              <a:rPr lang="tr-TR" dirty="0" err="1" smtClean="0"/>
              <a:t>Dispne</a:t>
            </a:r>
            <a:r>
              <a:rPr lang="tr-TR" dirty="0" smtClean="0"/>
              <a:t> </a:t>
            </a:r>
            <a:r>
              <a:rPr lang="tr-TR" dirty="0" err="1" smtClean="0"/>
              <a:t>Mediastinal</a:t>
            </a:r>
            <a:r>
              <a:rPr lang="tr-TR" dirty="0" smtClean="0"/>
              <a:t> kitle ÜSYE Reaktif hava yolu </a:t>
            </a:r>
            <a:r>
              <a:rPr lang="tr-TR" dirty="0" err="1" smtClean="0"/>
              <a:t>Pnömoni</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Semptom ve Bulgulara Göre Kanserin Ayırıcı Tanısı</a:t>
            </a:r>
            <a:endParaRPr lang="tr-TR" dirty="0"/>
          </a:p>
        </p:txBody>
      </p:sp>
      <p:sp>
        <p:nvSpPr>
          <p:cNvPr id="3" name="2 Dikdörtgen"/>
          <p:cNvSpPr/>
          <p:nvPr/>
        </p:nvSpPr>
        <p:spPr>
          <a:xfrm>
            <a:off x="1043608" y="2136339"/>
            <a:ext cx="7776864" cy="1477328"/>
          </a:xfrm>
          <a:prstGeom prst="rect">
            <a:avLst/>
          </a:prstGeom>
        </p:spPr>
        <p:txBody>
          <a:bodyPr wrap="square">
            <a:spAutoFit/>
          </a:bodyPr>
          <a:lstStyle/>
          <a:p>
            <a:r>
              <a:rPr lang="tr-TR" dirty="0" smtClean="0"/>
              <a:t>Kas /Kemik ağrısı Lösemi Kemik tümörü </a:t>
            </a:r>
            <a:r>
              <a:rPr lang="tr-TR" dirty="0" err="1" smtClean="0"/>
              <a:t>Nöroblastoma</a:t>
            </a:r>
            <a:r>
              <a:rPr lang="tr-TR" dirty="0" smtClean="0"/>
              <a:t> Travma </a:t>
            </a:r>
            <a:r>
              <a:rPr lang="tr-TR" dirty="0" err="1" smtClean="0"/>
              <a:t>Viral</a:t>
            </a:r>
            <a:r>
              <a:rPr lang="tr-TR" dirty="0" smtClean="0"/>
              <a:t> enfeksiyon </a:t>
            </a:r>
            <a:r>
              <a:rPr lang="tr-TR" dirty="0" err="1" smtClean="0"/>
              <a:t>Başağrısı</a:t>
            </a:r>
            <a:r>
              <a:rPr lang="tr-TR" dirty="0" smtClean="0"/>
              <a:t> Beyin tümörü HT </a:t>
            </a:r>
            <a:r>
              <a:rPr lang="tr-TR" dirty="0" err="1" smtClean="0"/>
              <a:t>MigrenEnfeksiyon</a:t>
            </a:r>
            <a:r>
              <a:rPr lang="tr-TR" dirty="0" smtClean="0"/>
              <a:t> </a:t>
            </a:r>
            <a:r>
              <a:rPr lang="tr-TR" dirty="0" err="1" smtClean="0"/>
              <a:t>Lenfadenopati</a:t>
            </a:r>
            <a:r>
              <a:rPr lang="tr-TR" dirty="0" smtClean="0"/>
              <a:t> </a:t>
            </a:r>
            <a:r>
              <a:rPr lang="tr-TR" dirty="0" err="1" smtClean="0"/>
              <a:t>Lenfoma</a:t>
            </a:r>
            <a:r>
              <a:rPr lang="tr-TR" dirty="0" smtClean="0"/>
              <a:t> </a:t>
            </a:r>
            <a:r>
              <a:rPr lang="tr-TR" dirty="0" err="1" smtClean="0"/>
              <a:t>Metastatik</a:t>
            </a:r>
            <a:r>
              <a:rPr lang="tr-TR" dirty="0" smtClean="0"/>
              <a:t> hastalık </a:t>
            </a:r>
            <a:r>
              <a:rPr lang="tr-TR" dirty="0" err="1" smtClean="0"/>
              <a:t>Lenfadenit</a:t>
            </a:r>
            <a:r>
              <a:rPr lang="tr-TR" dirty="0" smtClean="0"/>
              <a:t> Sistemik </a:t>
            </a:r>
            <a:r>
              <a:rPr lang="tr-TR" dirty="0" err="1" smtClean="0"/>
              <a:t>enf</a:t>
            </a:r>
            <a:r>
              <a:rPr lang="tr-TR" dirty="0" smtClean="0"/>
              <a:t>. </a:t>
            </a:r>
            <a:r>
              <a:rPr lang="tr-TR" dirty="0" err="1" smtClean="0"/>
              <a:t>Kollajen</a:t>
            </a:r>
            <a:r>
              <a:rPr lang="tr-TR" dirty="0" smtClean="0"/>
              <a:t> doku </a:t>
            </a:r>
            <a:r>
              <a:rPr lang="tr-TR" dirty="0" err="1" smtClean="0"/>
              <a:t>hast</a:t>
            </a:r>
            <a:r>
              <a:rPr lang="tr-TR" dirty="0" smtClean="0"/>
              <a:t>.</a:t>
            </a:r>
            <a:r>
              <a:rPr lang="tr-TR" dirty="0" err="1" smtClean="0"/>
              <a:t>Hematüri</a:t>
            </a:r>
            <a:r>
              <a:rPr lang="tr-TR" dirty="0" smtClean="0"/>
              <a:t> </a:t>
            </a:r>
            <a:r>
              <a:rPr lang="tr-TR" dirty="0" err="1" smtClean="0"/>
              <a:t>Wilms</a:t>
            </a:r>
            <a:r>
              <a:rPr lang="tr-TR" dirty="0" smtClean="0"/>
              <a:t> </a:t>
            </a:r>
            <a:r>
              <a:rPr lang="tr-TR" dirty="0" err="1" smtClean="0"/>
              <a:t>TmİYE</a:t>
            </a:r>
            <a:r>
              <a:rPr lang="tr-TR" dirty="0" smtClean="0"/>
              <a:t> </a:t>
            </a:r>
            <a:r>
              <a:rPr lang="tr-TR" dirty="0" err="1" smtClean="0"/>
              <a:t>Glomerulonefrit</a:t>
            </a:r>
            <a:r>
              <a:rPr lang="tr-TR" dirty="0" smtClean="0"/>
              <a:t> İdrar yapma güçlüğü </a:t>
            </a:r>
            <a:r>
              <a:rPr lang="tr-TR" dirty="0" err="1" smtClean="0"/>
              <a:t>Rabdomyosarkom</a:t>
            </a:r>
            <a:r>
              <a:rPr lang="tr-TR" dirty="0" smtClean="0"/>
              <a:t> </a:t>
            </a:r>
            <a:r>
              <a:rPr lang="tr-TR" dirty="0" err="1" smtClean="0"/>
              <a:t>Konjenital</a:t>
            </a:r>
            <a:r>
              <a:rPr lang="tr-TR" dirty="0" smtClean="0"/>
              <a:t> </a:t>
            </a:r>
            <a:r>
              <a:rPr lang="tr-TR" dirty="0" err="1" smtClean="0"/>
              <a:t>üriner</a:t>
            </a:r>
            <a:r>
              <a:rPr lang="tr-TR" dirty="0" smtClean="0"/>
              <a:t> sistem anomalisi</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Dikdörtgen"/>
          <p:cNvSpPr/>
          <p:nvPr/>
        </p:nvSpPr>
        <p:spPr>
          <a:xfrm>
            <a:off x="1331640" y="2690336"/>
            <a:ext cx="7200800" cy="1015663"/>
          </a:xfrm>
          <a:prstGeom prst="rect">
            <a:avLst/>
          </a:prstGeom>
        </p:spPr>
        <p:txBody>
          <a:bodyPr wrap="square">
            <a:spAutoFit/>
          </a:bodyPr>
          <a:lstStyle/>
          <a:p>
            <a:r>
              <a:rPr lang="tr-TR" sz="2000" dirty="0" smtClean="0"/>
              <a:t>Çürükler ve kanama Açıklanamayan yorgunluk, bitkinlik Baş ağrısı: Öz. sabahları kusma ile Uzamış ateş Kilo kaybı Beklenmeyen şişlik: Boyun, karın vs Ağrı: Kemik ve eklemlerde Kedi gözü</a:t>
            </a:r>
            <a:endParaRPr lang="tr-TR"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Dikdörtgen"/>
          <p:cNvSpPr/>
          <p:nvPr/>
        </p:nvSpPr>
        <p:spPr>
          <a:xfrm>
            <a:off x="2286000" y="2690336"/>
            <a:ext cx="4572000" cy="1477328"/>
          </a:xfrm>
          <a:prstGeom prst="rect">
            <a:avLst/>
          </a:prstGeom>
        </p:spPr>
        <p:txBody>
          <a:bodyPr>
            <a:spAutoFit/>
          </a:bodyPr>
          <a:lstStyle/>
          <a:p>
            <a:r>
              <a:rPr lang="tr-TR" dirty="0" err="1" smtClean="0"/>
              <a:t>Abdominal</a:t>
            </a:r>
            <a:r>
              <a:rPr lang="tr-TR" dirty="0" smtClean="0"/>
              <a:t> </a:t>
            </a:r>
            <a:r>
              <a:rPr lang="tr-TR" dirty="0" err="1" smtClean="0"/>
              <a:t>kitleRefleks</a:t>
            </a:r>
            <a:r>
              <a:rPr lang="tr-TR" dirty="0" smtClean="0"/>
              <a:t> boz. ve/veya diğer nörolojik </a:t>
            </a:r>
            <a:r>
              <a:rPr lang="tr-TR" dirty="0" err="1" smtClean="0"/>
              <a:t>bulgularAnormal</a:t>
            </a:r>
            <a:r>
              <a:rPr lang="tr-TR" dirty="0" smtClean="0"/>
              <a:t> kan </a:t>
            </a:r>
            <a:r>
              <a:rPr lang="tr-TR" dirty="0" err="1" smtClean="0"/>
              <a:t>bulgularıŞişlik</a:t>
            </a:r>
            <a:r>
              <a:rPr lang="tr-TR" dirty="0" smtClean="0"/>
              <a:t> ve/veya </a:t>
            </a:r>
            <a:r>
              <a:rPr lang="tr-TR" dirty="0" err="1" smtClean="0"/>
              <a:t>lenfadenopatiTorakal</a:t>
            </a:r>
            <a:r>
              <a:rPr lang="tr-TR" dirty="0" smtClean="0"/>
              <a:t> </a:t>
            </a:r>
            <a:r>
              <a:rPr lang="tr-TR" dirty="0" err="1" smtClean="0"/>
              <a:t>kitleIsrarlı</a:t>
            </a:r>
            <a:r>
              <a:rPr lang="tr-TR" dirty="0" smtClean="0"/>
              <a:t> ateş: Nedeni açıklanamayan </a:t>
            </a:r>
            <a:r>
              <a:rPr lang="tr-TR" dirty="0" err="1" smtClean="0"/>
              <a:t>ateşReaksiyon</a:t>
            </a:r>
            <a:r>
              <a:rPr lang="tr-TR" dirty="0" smtClean="0"/>
              <a:t>: Kemik/eklemlere dokunmakla aşırı hassasiyet</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828836"/>
            <a:ext cx="4572000" cy="1754326"/>
          </a:xfrm>
          <a:prstGeom prst="rect">
            <a:avLst/>
          </a:prstGeom>
        </p:spPr>
        <p:txBody>
          <a:bodyPr>
            <a:spAutoFit/>
          </a:bodyPr>
          <a:lstStyle/>
          <a:p>
            <a:r>
              <a:rPr lang="tr-TR" b="1" dirty="0" smtClean="0"/>
              <a:t>ÇOCUKLARDA KANSER TANISI ŞÜPHELENMEKLE KONUR.</a:t>
            </a:r>
          </a:p>
          <a:p>
            <a:endParaRPr lang="tr-TR" b="1" dirty="0" smtClean="0"/>
          </a:p>
          <a:p>
            <a:endParaRPr lang="tr-TR" b="1" dirty="0" smtClean="0"/>
          </a:p>
          <a:p>
            <a:r>
              <a:rPr lang="tr-TR" dirty="0" smtClean="0"/>
              <a:t/>
            </a:r>
            <a:br>
              <a:rPr lang="tr-TR" dirty="0" smtClean="0"/>
            </a:b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2" cstate="print"/>
          <a:srcRect/>
          <a:stretch>
            <a:fillRect/>
          </a:stretch>
        </p:blipFill>
        <p:spPr bwMode="auto">
          <a:xfrm>
            <a:off x="971600" y="0"/>
            <a:ext cx="8172400"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Kanser Nedenleri</a:t>
            </a:r>
            <a:endParaRPr lang="tr-TR" dirty="0"/>
          </a:p>
        </p:txBody>
      </p:sp>
      <p:sp>
        <p:nvSpPr>
          <p:cNvPr id="3" name="2 Dikdörtgen"/>
          <p:cNvSpPr/>
          <p:nvPr/>
        </p:nvSpPr>
        <p:spPr>
          <a:xfrm>
            <a:off x="827584" y="1556792"/>
            <a:ext cx="7344816" cy="3416320"/>
          </a:xfrm>
          <a:prstGeom prst="rect">
            <a:avLst/>
          </a:prstGeom>
        </p:spPr>
        <p:txBody>
          <a:bodyPr wrap="square">
            <a:spAutoFit/>
          </a:bodyPr>
          <a:lstStyle/>
          <a:p>
            <a:pPr marL="342900" indent="-342900">
              <a:buAutoNum type="arabicPeriod"/>
            </a:pPr>
            <a:r>
              <a:rPr lang="tr-TR" dirty="0" smtClean="0"/>
              <a:t>Çevresel faktörler• İyonize radyasyon </a:t>
            </a:r>
          </a:p>
          <a:p>
            <a:pPr marL="342900" indent="-342900">
              <a:buAutoNum type="arabicPeriod"/>
            </a:pPr>
            <a:r>
              <a:rPr lang="tr-TR" dirty="0" smtClean="0"/>
              <a:t>Gebelikte çekilen röntgen filmleri </a:t>
            </a:r>
            <a:r>
              <a:rPr lang="tr-TR" dirty="0" err="1" smtClean="0"/>
              <a:t>yenidoğan</a:t>
            </a:r>
            <a:r>
              <a:rPr lang="tr-TR" dirty="0" smtClean="0"/>
              <a:t> bebekte tümör gelişme riskini artırmaktadır.</a:t>
            </a:r>
          </a:p>
          <a:p>
            <a:pPr marL="342900" indent="-342900">
              <a:buAutoNum type="arabicPeriod"/>
            </a:pPr>
            <a:r>
              <a:rPr lang="tr-TR" dirty="0" smtClean="0"/>
              <a:t>Japonya’da atom bombası sonrası yaşayan çocuklarda lösemi riskinin, kız çocuklarda ayrıca meme kanseri riskinin arttığı gözlenmiştir.</a:t>
            </a:r>
          </a:p>
          <a:p>
            <a:pPr marL="342900" indent="-342900">
              <a:buAutoNum type="arabicPeriod"/>
            </a:pPr>
            <a:r>
              <a:rPr lang="tr-TR" dirty="0" smtClean="0"/>
              <a:t>Çernobil olayından sonra çevre ülkelerde </a:t>
            </a:r>
            <a:r>
              <a:rPr lang="tr-TR" dirty="0" err="1" smtClean="0"/>
              <a:t>tiroid</a:t>
            </a:r>
            <a:r>
              <a:rPr lang="tr-TR" dirty="0" smtClean="0"/>
              <a:t> kanseri 50 kat artmıştır.</a:t>
            </a:r>
          </a:p>
          <a:p>
            <a:pPr marL="342900" indent="-342900">
              <a:buAutoNum type="arabicPeriod"/>
            </a:pPr>
            <a:r>
              <a:rPr lang="tr-TR" dirty="0" smtClean="0"/>
              <a:t>• Ultraviyole Çocukluk ve ergenlik döneminde fazla güneş ışığı alanlarda ileri dönemde cilt kanseri riski artmaktadır.•</a:t>
            </a:r>
          </a:p>
          <a:p>
            <a:pPr marL="342900" indent="-342900">
              <a:buAutoNum type="arabicPeriod"/>
            </a:pPr>
            <a:r>
              <a:rPr lang="tr-TR" dirty="0" smtClean="0"/>
              <a:t> İlaçlar DES </a:t>
            </a:r>
            <a:r>
              <a:rPr lang="tr-TR" dirty="0" err="1" smtClean="0"/>
              <a:t>Hidantoin</a:t>
            </a:r>
            <a:r>
              <a:rPr lang="tr-TR" dirty="0" smtClean="0"/>
              <a:t>•</a:t>
            </a:r>
          </a:p>
          <a:p>
            <a:pPr marL="342900" indent="-342900">
              <a:buAutoNum type="arabicPeriod"/>
            </a:pPr>
            <a:r>
              <a:rPr lang="tr-TR" dirty="0" smtClean="0"/>
              <a:t> Enfeksiyonlar </a:t>
            </a:r>
            <a:r>
              <a:rPr lang="tr-TR" dirty="0" err="1" smtClean="0"/>
              <a:t>Epstein</a:t>
            </a:r>
            <a:r>
              <a:rPr lang="tr-TR" dirty="0" smtClean="0"/>
              <a:t>-</a:t>
            </a:r>
            <a:r>
              <a:rPr lang="tr-TR" dirty="0" err="1" smtClean="0"/>
              <a:t>Barr</a:t>
            </a:r>
            <a:r>
              <a:rPr lang="tr-TR" dirty="0" smtClean="0"/>
              <a:t> </a:t>
            </a:r>
            <a:r>
              <a:rPr lang="tr-TR" dirty="0" err="1" smtClean="0"/>
              <a:t>virus</a:t>
            </a:r>
            <a:r>
              <a:rPr lang="tr-TR" dirty="0" smtClean="0"/>
              <a:t> (EBV) : </a:t>
            </a:r>
            <a:r>
              <a:rPr lang="tr-TR" dirty="0" err="1" smtClean="0"/>
              <a:t>Burkitt</a:t>
            </a:r>
            <a:r>
              <a:rPr lang="tr-TR" dirty="0" smtClean="0"/>
              <a:t> </a:t>
            </a:r>
            <a:r>
              <a:rPr lang="tr-TR" dirty="0" err="1" smtClean="0"/>
              <a:t>lenfoma</a:t>
            </a:r>
            <a:r>
              <a:rPr lang="tr-TR" dirty="0" smtClean="0"/>
              <a:t> ve </a:t>
            </a:r>
            <a:r>
              <a:rPr lang="tr-TR" dirty="0" err="1" smtClean="0"/>
              <a:t>Hodgkin</a:t>
            </a:r>
            <a:r>
              <a:rPr lang="tr-TR" dirty="0" smtClean="0"/>
              <a:t> hastalığı </a:t>
            </a:r>
            <a:r>
              <a:rPr lang="tr-TR" dirty="0" err="1" smtClean="0"/>
              <a:t>Human</a:t>
            </a:r>
            <a:r>
              <a:rPr lang="tr-TR" dirty="0" smtClean="0"/>
              <a:t> </a:t>
            </a:r>
            <a:r>
              <a:rPr lang="tr-TR" dirty="0" err="1" smtClean="0"/>
              <a:t>immunodeficiency</a:t>
            </a:r>
            <a:r>
              <a:rPr lang="tr-TR" dirty="0" smtClean="0"/>
              <a:t> </a:t>
            </a:r>
            <a:r>
              <a:rPr lang="tr-TR" dirty="0" err="1" smtClean="0"/>
              <a:t>virus</a:t>
            </a:r>
            <a:r>
              <a:rPr lang="tr-TR" dirty="0" smtClean="0"/>
              <a:t> (HIV):</a:t>
            </a:r>
            <a:r>
              <a:rPr lang="tr-TR" dirty="0" err="1" smtClean="0"/>
              <a:t>Kaposi</a:t>
            </a:r>
            <a:r>
              <a:rPr lang="tr-TR" dirty="0" smtClean="0"/>
              <a:t> sarkomu ve </a:t>
            </a:r>
            <a:r>
              <a:rPr lang="tr-TR" dirty="0" err="1" smtClean="0"/>
              <a:t>lenfoma</a:t>
            </a:r>
            <a:r>
              <a:rPr lang="tr-TR" dirty="0" smtClean="0"/>
              <a:t> Hepatit B virüs: Karaciğer kanseri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Kanser Nedenleri</a:t>
            </a:r>
            <a:endParaRPr lang="tr-TR" dirty="0"/>
          </a:p>
        </p:txBody>
      </p:sp>
      <p:sp>
        <p:nvSpPr>
          <p:cNvPr id="3" name="2 Dikdörtgen"/>
          <p:cNvSpPr/>
          <p:nvPr/>
        </p:nvSpPr>
        <p:spPr>
          <a:xfrm>
            <a:off x="1043608" y="1443841"/>
            <a:ext cx="7272808" cy="3693319"/>
          </a:xfrm>
          <a:prstGeom prst="rect">
            <a:avLst/>
          </a:prstGeom>
        </p:spPr>
        <p:txBody>
          <a:bodyPr wrap="square">
            <a:spAutoFit/>
          </a:bodyPr>
          <a:lstStyle/>
          <a:p>
            <a:r>
              <a:rPr lang="tr-TR" dirty="0" smtClean="0"/>
              <a:t>1. Çevresel faktörler• Diğer Elektromanyetik alanlar: Lösemi, beyin tümörü </a:t>
            </a:r>
          </a:p>
          <a:p>
            <a:r>
              <a:rPr lang="tr-TR" dirty="0" smtClean="0"/>
              <a:t>Kimyasallar: C vitaminli içeceklerin içerisindeki </a:t>
            </a:r>
            <a:r>
              <a:rPr lang="tr-TR" dirty="0" err="1" smtClean="0"/>
              <a:t>Na</a:t>
            </a:r>
            <a:r>
              <a:rPr lang="tr-TR" dirty="0" smtClean="0"/>
              <a:t> </a:t>
            </a:r>
            <a:r>
              <a:rPr lang="tr-TR" dirty="0" err="1" smtClean="0"/>
              <a:t>Benzoat</a:t>
            </a:r>
            <a:r>
              <a:rPr lang="tr-TR" dirty="0" smtClean="0"/>
              <a:t> ile </a:t>
            </a:r>
            <a:r>
              <a:rPr lang="tr-TR" dirty="0" err="1" smtClean="0"/>
              <a:t>askorbik</a:t>
            </a:r>
            <a:r>
              <a:rPr lang="tr-TR" dirty="0" smtClean="0"/>
              <a:t> </a:t>
            </a:r>
            <a:r>
              <a:rPr lang="tr-TR" dirty="0" err="1" smtClean="0"/>
              <a:t>asitin</a:t>
            </a:r>
            <a:r>
              <a:rPr lang="tr-TR" dirty="0" smtClean="0"/>
              <a:t> etkileşmesi içerisindeki benzen oranını normalin 8 katı kadar arttırmaktadır.</a:t>
            </a:r>
          </a:p>
          <a:p>
            <a:r>
              <a:rPr lang="tr-TR" dirty="0" smtClean="0"/>
              <a:t>Gebelik sırasında alkol alınması, sigara içilmesi, saç boyası kullanılması, babanın mesleği gereği kimyasallarla teması, tarım ilaçlarının kalıntıları </a:t>
            </a:r>
            <a:r>
              <a:rPr lang="tr-TR" dirty="0" err="1" smtClean="0"/>
              <a:t>kanserojenik</a:t>
            </a:r>
            <a:r>
              <a:rPr lang="tr-TR" dirty="0" smtClean="0"/>
              <a:t> etki yapabilmektedir.</a:t>
            </a:r>
          </a:p>
          <a:p>
            <a:r>
              <a:rPr lang="tr-TR" dirty="0" err="1" smtClean="0"/>
              <a:t>Pestisitler</a:t>
            </a:r>
            <a:r>
              <a:rPr lang="tr-TR" dirty="0" smtClean="0"/>
              <a:t>: Beyin </a:t>
            </a:r>
            <a:r>
              <a:rPr lang="tr-TR" dirty="0" err="1" smtClean="0"/>
              <a:t>tümorleri</a:t>
            </a:r>
            <a:r>
              <a:rPr lang="tr-TR" dirty="0" smtClean="0"/>
              <a:t> </a:t>
            </a:r>
          </a:p>
          <a:p>
            <a:r>
              <a:rPr lang="tr-TR" dirty="0" err="1" smtClean="0"/>
              <a:t>Solventler</a:t>
            </a:r>
            <a:r>
              <a:rPr lang="tr-TR" dirty="0" smtClean="0"/>
              <a:t>: Beyin tümörleri, lösemiler, </a:t>
            </a:r>
            <a:r>
              <a:rPr lang="tr-TR" dirty="0" err="1" smtClean="0"/>
              <a:t>nöroblastomlar</a:t>
            </a:r>
            <a:r>
              <a:rPr lang="tr-TR" dirty="0" smtClean="0"/>
              <a:t>, </a:t>
            </a:r>
            <a:r>
              <a:rPr lang="tr-TR" dirty="0" err="1" smtClean="0"/>
              <a:t>hepatoblastomlar</a:t>
            </a:r>
            <a:endParaRPr lang="tr-TR" dirty="0" smtClean="0"/>
          </a:p>
          <a:p>
            <a:r>
              <a:rPr lang="tr-TR" dirty="0" smtClean="0"/>
              <a:t>Ağır Metaller: </a:t>
            </a:r>
            <a:r>
              <a:rPr lang="tr-TR" dirty="0" err="1" smtClean="0"/>
              <a:t>HepatoblastomPetrol</a:t>
            </a:r>
            <a:r>
              <a:rPr lang="tr-TR" dirty="0" smtClean="0"/>
              <a:t> ürünleri: </a:t>
            </a:r>
            <a:r>
              <a:rPr lang="tr-TR" dirty="0" err="1" smtClean="0"/>
              <a:t>Wilms</a:t>
            </a:r>
            <a:r>
              <a:rPr lang="tr-TR" dirty="0" smtClean="0"/>
              <a:t> tümörü, lösemi, </a:t>
            </a:r>
            <a:r>
              <a:rPr lang="tr-TR" dirty="0" err="1" smtClean="0"/>
              <a:t>hepatoblastom</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Kanser Nedenleri</a:t>
            </a:r>
            <a:endParaRPr lang="tr-TR" dirty="0"/>
          </a:p>
        </p:txBody>
      </p:sp>
      <p:sp>
        <p:nvSpPr>
          <p:cNvPr id="3" name="2 Dikdörtgen"/>
          <p:cNvSpPr/>
          <p:nvPr/>
        </p:nvSpPr>
        <p:spPr>
          <a:xfrm>
            <a:off x="971600" y="1988840"/>
            <a:ext cx="7488832" cy="3046988"/>
          </a:xfrm>
          <a:prstGeom prst="rect">
            <a:avLst/>
          </a:prstGeom>
        </p:spPr>
        <p:txBody>
          <a:bodyPr wrap="square">
            <a:spAutoFit/>
          </a:bodyPr>
          <a:lstStyle/>
          <a:p>
            <a:r>
              <a:rPr lang="tr-TR" sz="3200" dirty="0" smtClean="0"/>
              <a:t>Kanser oluşumunu baskılayıcı genlerin etkisizleşmesi GENLERDE OLUŞAN YAPISAL BOZUKLUKLAR Kanser büyümesini kolaylaştıran genlerin aktifleşmesi Tamir mekanizmasında sorunlar</a:t>
            </a:r>
            <a:endParaRPr lang="tr-T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Kanser Nedenleri</a:t>
            </a:r>
            <a:endParaRPr lang="tr-TR" dirty="0"/>
          </a:p>
        </p:txBody>
      </p:sp>
      <p:sp>
        <p:nvSpPr>
          <p:cNvPr id="3" name="2 Dikdörtgen"/>
          <p:cNvSpPr/>
          <p:nvPr/>
        </p:nvSpPr>
        <p:spPr>
          <a:xfrm>
            <a:off x="467544" y="2690336"/>
            <a:ext cx="8280920" cy="1815882"/>
          </a:xfrm>
          <a:prstGeom prst="rect">
            <a:avLst/>
          </a:prstGeom>
        </p:spPr>
        <p:txBody>
          <a:bodyPr wrap="square">
            <a:spAutoFit/>
          </a:bodyPr>
          <a:lstStyle/>
          <a:p>
            <a:r>
              <a:rPr lang="tr-TR" sz="2800" dirty="0" smtClean="0"/>
              <a:t>Meme kanseri Beyin tümörü Kemik tümörleri Yumuşak doku sarkomları Lösemi </a:t>
            </a:r>
            <a:r>
              <a:rPr lang="tr-TR" sz="2800" dirty="0" err="1" smtClean="0"/>
              <a:t>Adrenokortikal</a:t>
            </a:r>
            <a:r>
              <a:rPr lang="tr-TR" sz="2800" dirty="0" smtClean="0"/>
              <a:t> tümörler P53GENMUTASYONULi </a:t>
            </a:r>
            <a:r>
              <a:rPr lang="tr-TR" sz="2800" dirty="0" err="1" smtClean="0"/>
              <a:t>Fraumeni</a:t>
            </a:r>
            <a:r>
              <a:rPr lang="tr-TR" sz="2800" dirty="0" smtClean="0"/>
              <a:t> Sendromu(Ailesel Kanser)</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Çocuklarda Kanser Nedenleri</a:t>
            </a:r>
            <a:endParaRPr lang="tr-TR" dirty="0"/>
          </a:p>
        </p:txBody>
      </p:sp>
      <p:sp>
        <p:nvSpPr>
          <p:cNvPr id="3" name="2 Dikdörtgen"/>
          <p:cNvSpPr/>
          <p:nvPr/>
        </p:nvSpPr>
        <p:spPr>
          <a:xfrm>
            <a:off x="1331640" y="2492896"/>
            <a:ext cx="5526360" cy="2123658"/>
          </a:xfrm>
          <a:prstGeom prst="rect">
            <a:avLst/>
          </a:prstGeom>
        </p:spPr>
        <p:txBody>
          <a:bodyPr wrap="square">
            <a:spAutoFit/>
          </a:bodyPr>
          <a:lstStyle/>
          <a:p>
            <a:r>
              <a:rPr lang="tr-TR" sz="4400" dirty="0" smtClean="0"/>
              <a:t>AİLEVİ YATKINLIK</a:t>
            </a:r>
          </a:p>
          <a:p>
            <a:r>
              <a:rPr lang="tr-TR" sz="4400" dirty="0" smtClean="0"/>
              <a:t>RETİNOBLASTOM</a:t>
            </a:r>
          </a:p>
          <a:p>
            <a:r>
              <a:rPr lang="tr-TR" sz="4400" dirty="0" smtClean="0"/>
              <a:t>WILMS TÜMÖRÜ</a:t>
            </a:r>
            <a:endParaRPr lang="tr-TR"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118</TotalTime>
  <Words>1242</Words>
  <Application>Microsoft Office PowerPoint</Application>
  <PresentationFormat>Ekran Gösterisi (4:3)</PresentationFormat>
  <Paragraphs>121</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Gündönümü</vt:lpstr>
      <vt:lpstr>ÇOCUKLUK ÇAĞI KANSERLERİNDE BELİRTİ VE BULGULAR </vt:lpstr>
      <vt:lpstr>Kanserli Çocuk</vt:lpstr>
      <vt:lpstr>Kanser Nedir?</vt:lpstr>
      <vt:lpstr>Çocuklarda Kanser Nedenleri</vt:lpstr>
      <vt:lpstr>Çocuklarda Kanser Nedenleri</vt:lpstr>
      <vt:lpstr>Çocuklarda Kanser Nedenleri</vt:lpstr>
      <vt:lpstr>Çocuklarda Kanser Nedenleri</vt:lpstr>
      <vt:lpstr>Çocuklarda Kanser Nedenleri</vt:lpstr>
      <vt:lpstr>Çocuklarda Kanser Nedenleri</vt:lpstr>
      <vt:lpstr> Çocuklarda Kanser Nedenleri</vt:lpstr>
      <vt:lpstr>Çocukluk Çağı Kanserleri</vt:lpstr>
      <vt:lpstr>Çocukluk Çağı Kanserleri</vt:lpstr>
      <vt:lpstr>Primer yerleşim Dokular Organlar</vt:lpstr>
      <vt:lpstr>Sık Görülen Kanserler</vt:lpstr>
      <vt:lpstr>  Çocukluk Çağı Kanserlerinin Yaşa Göre Dağılımı</vt:lpstr>
      <vt:lpstr>Çocuk Çağı Kanserlerinde Belirti ve Bulgular</vt:lpstr>
      <vt:lpstr>Çocuklarda Öncelikle Kanser Düşündüren Belirti ve Bulgular</vt:lpstr>
      <vt:lpstr>İncelenmeye alınmalıdır</vt:lpstr>
      <vt:lpstr>Çocuklarda Öncelikle Kanser Düşündüren Belirti ve Bulgular</vt:lpstr>
      <vt:lpstr> Çocuklarda Öncelikle Kanser Düşündüren Belirti ve Bulgular</vt:lpstr>
      <vt:lpstr> Çocuklarda Öncelikle Kanser Düşündüren Belirti ve Bulgular</vt:lpstr>
      <vt:lpstr>Çocuklarda Öncelikle Kanser Düşündüren Belirti ve Bulgular</vt:lpstr>
      <vt:lpstr>Çocuklarda Öncelikle Kanser Düşündüren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Öncelikle Kanserin Araştırılmasını Gerektiren Belirti ve Bulgular</vt:lpstr>
      <vt:lpstr>Çocuklarda Semptom ve Bulgulara Göre Kanserin Ayırıcı Tanısı</vt:lpstr>
      <vt:lpstr>Çocuklarda Semptom ve Bulgulara Göre Kanserin Ayırıcı Tanısı</vt:lpstr>
      <vt:lpstr>Slayt 43</vt:lpstr>
      <vt:lpstr>Slayt 44</vt:lpstr>
      <vt:lpstr>Slayt 45</vt:lpstr>
      <vt:lpstr>Slayt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ÇOCUKLUK ÇAĞI KANSERLERİNDE BELİRTİ VE BULGULAR </dc:title>
  <dc:creator>hulya-bilgisayar</dc:creator>
  <cp:lastModifiedBy>hulya-bilgisayar</cp:lastModifiedBy>
  <cp:revision>52</cp:revision>
  <dcterms:created xsi:type="dcterms:W3CDTF">2022-02-23T06:55:18Z</dcterms:created>
  <dcterms:modified xsi:type="dcterms:W3CDTF">2022-02-28T06:44:44Z</dcterms:modified>
</cp:coreProperties>
</file>